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0"/>
  </p:notesMasterIdLst>
  <p:handoutMasterIdLst>
    <p:handoutMasterId r:id="rId41"/>
  </p:handoutMasterIdLst>
  <p:sldIdLst>
    <p:sldId id="782" r:id="rId2"/>
    <p:sldId id="783" r:id="rId3"/>
    <p:sldId id="1171" r:id="rId4"/>
    <p:sldId id="1173" r:id="rId5"/>
    <p:sldId id="1130" r:id="rId6"/>
    <p:sldId id="1258" r:id="rId7"/>
    <p:sldId id="1275" r:id="rId8"/>
    <p:sldId id="1295" r:id="rId9"/>
    <p:sldId id="1277" r:id="rId10"/>
    <p:sldId id="1297" r:id="rId11"/>
    <p:sldId id="1298" r:id="rId12"/>
    <p:sldId id="1299" r:id="rId13"/>
    <p:sldId id="1300" r:id="rId14"/>
    <p:sldId id="1301" r:id="rId15"/>
    <p:sldId id="1302" r:id="rId16"/>
    <p:sldId id="1303" r:id="rId17"/>
    <p:sldId id="1304" r:id="rId18"/>
    <p:sldId id="1305" r:id="rId19"/>
    <p:sldId id="1307" r:id="rId20"/>
    <p:sldId id="1287" r:id="rId21"/>
    <p:sldId id="1288" r:id="rId22"/>
    <p:sldId id="1314" r:id="rId23"/>
    <p:sldId id="1315" r:id="rId24"/>
    <p:sldId id="1316" r:id="rId25"/>
    <p:sldId id="1146" r:id="rId26"/>
    <p:sldId id="1149" r:id="rId27"/>
    <p:sldId id="1150" r:id="rId28"/>
    <p:sldId id="1291" r:id="rId29"/>
    <p:sldId id="1273" r:id="rId30"/>
    <p:sldId id="1317" r:id="rId31"/>
    <p:sldId id="1243" r:id="rId32"/>
    <p:sldId id="1318" r:id="rId33"/>
    <p:sldId id="1309" r:id="rId34"/>
    <p:sldId id="1319" r:id="rId35"/>
    <p:sldId id="1163" r:id="rId36"/>
    <p:sldId id="1320" r:id="rId37"/>
    <p:sldId id="1169" r:id="rId38"/>
    <p:sldId id="1312" r:id="rId39"/>
  </p:sldIdLst>
  <p:sldSz cx="9144000" cy="6858000" type="screen4x3"/>
  <p:notesSz cx="67945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20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B400S3A" initials="D" lastIdx="1" clrIdx="0"/>
  <p:cmAuthor id="1" name="USER" initials="U" lastIdx="1" clrIdx="1">
    <p:extLst>
      <p:ext uri="{19B8F6BF-5375-455C-9EA6-DF929625EA0E}">
        <p15:presenceInfo xmlns:p15="http://schemas.microsoft.com/office/powerpoint/2012/main" xmlns="" userId="16becbd326fa3f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2CC4FF"/>
    <a:srgbClr val="FF3399"/>
    <a:srgbClr val="36A851"/>
    <a:srgbClr val="FF6743"/>
    <a:srgbClr val="FFFF66"/>
    <a:srgbClr val="54D454"/>
    <a:srgbClr val="FCD5B5"/>
    <a:srgbClr val="A46B5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19" autoAdjust="0"/>
    <p:restoredTop sz="96686" autoAdjust="0"/>
  </p:normalViewPr>
  <p:slideViewPr>
    <p:cSldViewPr>
      <p:cViewPr>
        <p:scale>
          <a:sx n="100" d="100"/>
          <a:sy n="100" d="100"/>
        </p:scale>
        <p:origin x="-414" y="-156"/>
      </p:cViewPr>
      <p:guideLst>
        <p:guide orient="horz" pos="2183"/>
        <p:guide pos="220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0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063" y="0"/>
            <a:ext cx="2943437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169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476" y="0"/>
            <a:ext cx="2943438" cy="4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33" y="4705073"/>
            <a:ext cx="5436235" cy="445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562"/>
            <a:ext cx="2945024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476" y="9408562"/>
            <a:ext cx="2943438" cy="49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123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37976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0/curri/index.html?flashxmlnum=yuni4856&amp;classa=A8-C1-41-MM-MM-04-03-04-0-0-0-0&amp;classno=MM_41_04/suh_0401_02_0004/suh_0401_02_0004_301_1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2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hyperlink" Target="http://cdata.tsherpa.co.kr/tsherpa/MultiMedia/Flash/2020/curri/index.html?flashxmlnum=soboro2&amp;classa=A8-C1-62-KK-KA-02-03-04-0-0-0-0&amp;classno=AA_SAMPLE/nproto_sample/DA/nproto_cmn_914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hyperlink" Target="https://cdata2.tsherpa.co.kr/tsherpa/MultiMedia/Flash/2020/curri/index_jr.html?flashxmlnum=yuni4856&amp;classa=A8-C1-31-MM-MM-04-06-02-0-0-0-0&amp;classno=MM_31_04/suh_0301_05_0002/suh_0301_05_0002_501_1.html" TargetMode="External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data.tsherpa.co.kr/tsherpa/MultiMedia/Flash/2020/curri/index.html?flashxmlnum=llbless208&amp;classa=A8-C1-22-WI-WI-03-01-02-0-0-0-0&amp;classno=WI_22_03/win_0202_0102_0004/win_0202_0102_0004_103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data2.tsherpa.co.kr/tsherpa/MultiMedia/Flash/2020/curri/index.html?flashxmlnum=yuni4856&amp;classa=A8-C1-31-MM-MM-04-04-02-0-0-0-0&amp;classno=MM_31_04/suh_0301_03_0002/suh_0301_03_0002_201_1.html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cdata2.tsherpa.co.kr/tsherpa/MultiMedia/Flash/2020/curri/index.html?flashxmlnum=yuni4856&amp;classa=A8-C1-41-MM-MM-04-03-03-0-0-0-0&amp;classno=MM_41_04/suh_0401_02_0006/suh_0401_02_0006_201_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41515"/>
              </p:ext>
            </p:extLst>
          </p:nvPr>
        </p:nvGraphicFramePr>
        <p:xfrm>
          <a:off x="34925" y="2446338"/>
          <a:ext cx="8929688" cy="3616845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2022.02.24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백지수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2022.03.23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77208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27011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1213 </a:t>
                      </a:r>
                      <a:r>
                        <a:rPr kumimoji="0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사다리꼴의 넓이를 구해 볼까요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suh_0501_06_1213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F10B34F-F260-4C9C-BB71-9FCE5923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57848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918636"/>
              </p:ext>
            </p:extLst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613142" y="1357786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368991" y="13577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06570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0221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06570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56041736-48CA-479F-98C2-74774BEAF086}"/>
              </a:ext>
            </a:extLst>
          </p:cNvPr>
          <p:cNvGrpSpPr/>
          <p:nvPr/>
        </p:nvGrpSpPr>
        <p:grpSpPr>
          <a:xfrm>
            <a:off x="2481725" y="1569295"/>
            <a:ext cx="1090690" cy="380728"/>
            <a:chOff x="4299631" y="1525626"/>
            <a:chExt cx="1090690" cy="380728"/>
          </a:xfrm>
        </p:grpSpPr>
        <p:pic>
          <p:nvPicPr>
            <p:cNvPr id="25" name="Picture 38">
              <a:extLst>
                <a:ext uri="{FF2B5EF4-FFF2-40B4-BE49-F238E27FC236}">
                  <a16:creationId xmlns:a16="http://schemas.microsoft.com/office/drawing/2014/main" xmlns="" id="{CB54F68A-43A1-4BAB-9159-DDF6B41B7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DE135A2-75FE-4270-A17F-402276A888A4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7385969-47D8-43EC-A880-D4F75383E282}"/>
              </a:ext>
            </a:extLst>
          </p:cNvPr>
          <p:cNvSpPr/>
          <p:nvPr/>
        </p:nvSpPr>
        <p:spPr>
          <a:xfrm>
            <a:off x="698769" y="3454844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7452E821-B557-475C-8039-7E158E9D6263}"/>
              </a:ext>
            </a:extLst>
          </p:cNvPr>
          <p:cNvSpPr/>
          <p:nvPr/>
        </p:nvSpPr>
        <p:spPr>
          <a:xfrm>
            <a:off x="533171" y="33194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xmlns="" id="{4969584C-2C29-488A-A3E4-A0F502201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6" y="3499836"/>
            <a:ext cx="309785" cy="2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44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ACA3555-ACD4-43EF-B9B1-9AA0EA7F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847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193EC651-F186-4F2D-BA12-F36D8F46D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7" y="4610540"/>
            <a:ext cx="872304" cy="980697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275882"/>
              </p:ext>
            </p:extLst>
          </p:nvPr>
        </p:nvGraphicFramePr>
        <p:xfrm>
          <a:off x="6984268" y="692696"/>
          <a:ext cx="2086863" cy="4762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및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추가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-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탭넘기면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바로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,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나오도록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말줄임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x)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정답확인 버튼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 확인 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&gt;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정답 가리기로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토글됨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 smtClean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위치 이동</a:t>
                      </a:r>
                      <a:r>
                        <a:rPr lang="en-US" altLang="ko-KR" sz="1000" kern="1200" dirty="0" smtClean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.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699792" y="1406664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132856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693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55748" y="213285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6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D764580-1256-4CDD-9791-CDD8F50AED7B}"/>
              </a:ext>
            </a:extLst>
          </p:cNvPr>
          <p:cNvGrpSpPr/>
          <p:nvPr/>
        </p:nvGrpSpPr>
        <p:grpSpPr>
          <a:xfrm>
            <a:off x="2481725" y="1569295"/>
            <a:ext cx="1090690" cy="380728"/>
            <a:chOff x="4299631" y="1525626"/>
            <a:chExt cx="1090690" cy="380728"/>
          </a:xfrm>
        </p:grpSpPr>
        <p:pic>
          <p:nvPicPr>
            <p:cNvPr id="26" name="Picture 38">
              <a:extLst>
                <a:ext uri="{FF2B5EF4-FFF2-40B4-BE49-F238E27FC236}">
                  <a16:creationId xmlns:a16="http://schemas.microsoft.com/office/drawing/2014/main" xmlns="" id="{ECFEF59C-A519-443A-8D00-789BBF079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9BE8809-FDD8-4C55-BD2F-F9BB98493173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1262353" y="3481215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1116301" y="351772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59" y="3518141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말풍선: 모서리가 둥근 사각형 37">
            <a:extLst>
              <a:ext uri="{FF2B5EF4-FFF2-40B4-BE49-F238E27FC236}">
                <a16:creationId xmlns:a16="http://schemas.microsoft.com/office/drawing/2014/main" xmlns="" id="{35771223-0191-4E55-B491-9E83142F203A}"/>
              </a:ext>
            </a:extLst>
          </p:cNvPr>
          <p:cNvSpPr/>
          <p:nvPr/>
        </p:nvSpPr>
        <p:spPr bwMode="auto">
          <a:xfrm>
            <a:off x="1515041" y="4615320"/>
            <a:ext cx="2325960" cy="938265"/>
          </a:xfrm>
          <a:prstGeom prst="wedgeRoundRectCallout">
            <a:avLst>
              <a:gd name="adj1" fmla="val -55846"/>
              <a:gd name="adj2" fmla="val 2289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36A85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넓이를 구할 수 있는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도형을 떠올려 보세요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28A3F0A6-44AB-4F0D-A151-7097181A4712}"/>
              </a:ext>
            </a:extLst>
          </p:cNvPr>
          <p:cNvSpPr/>
          <p:nvPr/>
        </p:nvSpPr>
        <p:spPr>
          <a:xfrm>
            <a:off x="305765" y="468233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1930DFD0-7D5F-4944-B90A-D87DD4AE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712" y="3490254"/>
            <a:ext cx="773987" cy="8701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863600" y="2912490"/>
            <a:ext cx="4428480" cy="16273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 bwMode="auto">
          <a:xfrm flipH="1">
            <a:off x="528169" y="3726150"/>
            <a:ext cx="324950" cy="1065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직사각형 6"/>
          <p:cNvSpPr/>
          <p:nvPr/>
        </p:nvSpPr>
        <p:spPr bwMode="auto">
          <a:xfrm>
            <a:off x="184071" y="4539810"/>
            <a:ext cx="3656930" cy="10514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 bwMode="auto">
          <a:xfrm flipV="1">
            <a:off x="3841770" y="3736806"/>
            <a:ext cx="1631099" cy="136408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434945" y="349025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4247964" y="470764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18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3A3FEDE-0C02-4C32-92ED-D3367B35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44890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428162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699792" y="1406664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132856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693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13285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D764580-1256-4CDD-9791-CDD8F50AED7B}"/>
              </a:ext>
            </a:extLst>
          </p:cNvPr>
          <p:cNvGrpSpPr/>
          <p:nvPr/>
        </p:nvGrpSpPr>
        <p:grpSpPr>
          <a:xfrm>
            <a:off x="2481725" y="1569295"/>
            <a:ext cx="1090690" cy="380728"/>
            <a:chOff x="4299631" y="1525626"/>
            <a:chExt cx="1090690" cy="380728"/>
          </a:xfrm>
        </p:grpSpPr>
        <p:pic>
          <p:nvPicPr>
            <p:cNvPr id="26" name="Picture 38">
              <a:extLst>
                <a:ext uri="{FF2B5EF4-FFF2-40B4-BE49-F238E27FC236}">
                  <a16:creationId xmlns:a16="http://schemas.microsoft.com/office/drawing/2014/main" xmlns="" id="{ECFEF59C-A519-443A-8D00-789BBF079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9BE8809-FDD8-4C55-BD2F-F9BB98493173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123833" y="2513121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-22219" y="25496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39" y="2550047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95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417EAA3-643C-4BE0-AD36-C4EF7DEB4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58915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933068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699792" y="1406664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132856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693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13285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D764580-1256-4CDD-9791-CDD8F50AED7B}"/>
              </a:ext>
            </a:extLst>
          </p:cNvPr>
          <p:cNvGrpSpPr/>
          <p:nvPr/>
        </p:nvGrpSpPr>
        <p:grpSpPr>
          <a:xfrm>
            <a:off x="2481725" y="1569295"/>
            <a:ext cx="1090690" cy="380728"/>
            <a:chOff x="4299631" y="1525626"/>
            <a:chExt cx="1090690" cy="380728"/>
          </a:xfrm>
        </p:grpSpPr>
        <p:pic>
          <p:nvPicPr>
            <p:cNvPr id="26" name="Picture 38">
              <a:extLst>
                <a:ext uri="{FF2B5EF4-FFF2-40B4-BE49-F238E27FC236}">
                  <a16:creationId xmlns:a16="http://schemas.microsoft.com/office/drawing/2014/main" xmlns="" id="{ECFEF59C-A519-443A-8D00-789BBF079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9BE8809-FDD8-4C55-BD2F-F9BB98493173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91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9488D86-B313-494D-9C56-1BB76B92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06756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699792" y="1406664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132856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1693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13285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D764580-1256-4CDD-9791-CDD8F50AED7B}"/>
              </a:ext>
            </a:extLst>
          </p:cNvPr>
          <p:cNvGrpSpPr/>
          <p:nvPr/>
        </p:nvGrpSpPr>
        <p:grpSpPr>
          <a:xfrm>
            <a:off x="2481725" y="1569295"/>
            <a:ext cx="1090690" cy="380728"/>
            <a:chOff x="4299631" y="1525626"/>
            <a:chExt cx="1090690" cy="380728"/>
          </a:xfrm>
        </p:grpSpPr>
        <p:pic>
          <p:nvPicPr>
            <p:cNvPr id="26" name="Picture 38">
              <a:extLst>
                <a:ext uri="{FF2B5EF4-FFF2-40B4-BE49-F238E27FC236}">
                  <a16:creationId xmlns:a16="http://schemas.microsoft.com/office/drawing/2014/main" xmlns="" id="{ECFEF59C-A519-443A-8D00-789BBF079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9BE8809-FDD8-4C55-BD2F-F9BB98493173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1297672" y="2513121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1151620" y="254963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78" y="2550047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35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CDE1F8-7DC2-491D-9F26-4B811A5BB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01222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740187" y="1352723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496036" y="135272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1776983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18134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177698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56041736-48CA-479F-98C2-74774BEAF086}"/>
              </a:ext>
            </a:extLst>
          </p:cNvPr>
          <p:cNvGrpSpPr/>
          <p:nvPr/>
        </p:nvGrpSpPr>
        <p:grpSpPr>
          <a:xfrm>
            <a:off x="456974" y="1271898"/>
            <a:ext cx="1090690" cy="380728"/>
            <a:chOff x="4299631" y="1525626"/>
            <a:chExt cx="1090690" cy="380728"/>
          </a:xfrm>
        </p:grpSpPr>
        <p:pic>
          <p:nvPicPr>
            <p:cNvPr id="25" name="Picture 38">
              <a:extLst>
                <a:ext uri="{FF2B5EF4-FFF2-40B4-BE49-F238E27FC236}">
                  <a16:creationId xmlns:a16="http://schemas.microsoft.com/office/drawing/2014/main" xmlns="" id="{CB54F68A-43A1-4BAB-9159-DDF6B41B7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DE135A2-75FE-4270-A17F-402276A888A4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7385969-47D8-43EC-A880-D4F75383E282}"/>
              </a:ext>
            </a:extLst>
          </p:cNvPr>
          <p:cNvSpPr/>
          <p:nvPr/>
        </p:nvSpPr>
        <p:spPr>
          <a:xfrm>
            <a:off x="698769" y="3454844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7452E821-B557-475C-8039-7E158E9D6263}"/>
              </a:ext>
            </a:extLst>
          </p:cNvPr>
          <p:cNvSpPr/>
          <p:nvPr/>
        </p:nvSpPr>
        <p:spPr>
          <a:xfrm>
            <a:off x="533171" y="331946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xmlns="" id="{4969584C-2C29-488A-A3E4-A0F502201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6" y="3499836"/>
            <a:ext cx="309785" cy="2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85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31F534E-CD01-4FAF-B708-46958D9AF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19388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039703"/>
              </p:ext>
            </p:extLst>
          </p:nvPr>
        </p:nvGraphicFramePr>
        <p:xfrm>
          <a:off x="6984268" y="692696"/>
          <a:ext cx="2086863" cy="4762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및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-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탭넘기면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바로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말풍선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,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캐릭터 나오도록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말줄임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x)</a:t>
                      </a: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2192186" y="2652358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2046134" y="268887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192" y="2689284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말풍선: 모서리가 둥근 사각형 37">
            <a:extLst>
              <a:ext uri="{FF2B5EF4-FFF2-40B4-BE49-F238E27FC236}">
                <a16:creationId xmlns:a16="http://schemas.microsoft.com/office/drawing/2014/main" xmlns="" id="{35771223-0191-4E55-B491-9E83142F203A}"/>
              </a:ext>
            </a:extLst>
          </p:cNvPr>
          <p:cNvSpPr/>
          <p:nvPr/>
        </p:nvSpPr>
        <p:spPr bwMode="auto">
          <a:xfrm>
            <a:off x="-488632" y="2907949"/>
            <a:ext cx="2086863" cy="938265"/>
          </a:xfrm>
          <a:prstGeom prst="wedgeRoundRectCallout">
            <a:avLst>
              <a:gd name="adj1" fmla="val 20688"/>
              <a:gd name="adj2" fmla="val 8722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36A85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길이가 같은 변끼리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붙여 보세요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28A3F0A6-44AB-4F0D-A151-7097181A4712}"/>
              </a:ext>
            </a:extLst>
          </p:cNvPr>
          <p:cNvSpPr/>
          <p:nvPr/>
        </p:nvSpPr>
        <p:spPr>
          <a:xfrm>
            <a:off x="239230" y="262848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FA20CF4-2A2B-4EAD-BFDD-6495B7575BAB}"/>
              </a:ext>
            </a:extLst>
          </p:cNvPr>
          <p:cNvSpPr/>
          <p:nvPr/>
        </p:nvSpPr>
        <p:spPr>
          <a:xfrm>
            <a:off x="755575" y="1381852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7F85AAD-0EB9-4952-A6B9-9A391CC53FD6}"/>
              </a:ext>
            </a:extLst>
          </p:cNvPr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CB268A3C-F3BC-4D7C-A84C-ED84783E3642}"/>
              </a:ext>
            </a:extLst>
          </p:cNvPr>
          <p:cNvSpPr/>
          <p:nvPr/>
        </p:nvSpPr>
        <p:spPr>
          <a:xfrm>
            <a:off x="218921" y="1844824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AEA0D659-2655-4446-A63A-3087D1CCA222}"/>
              </a:ext>
            </a:extLst>
          </p:cNvPr>
          <p:cNvSpPr/>
          <p:nvPr/>
        </p:nvSpPr>
        <p:spPr>
          <a:xfrm>
            <a:off x="72869" y="188133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FE47F5FA-3302-4C2A-91EB-9E4CF99E8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xmlns="" id="{775E2F8C-8588-46B2-9D6A-E06EAEB5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55748" y="1844824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6BAC4FAD-EF2F-4DB8-AE6C-5E682FE95EE7}"/>
              </a:ext>
            </a:extLst>
          </p:cNvPr>
          <p:cNvGrpSpPr/>
          <p:nvPr/>
        </p:nvGrpSpPr>
        <p:grpSpPr>
          <a:xfrm>
            <a:off x="859292" y="1325160"/>
            <a:ext cx="1090690" cy="380728"/>
            <a:chOff x="4299631" y="1525626"/>
            <a:chExt cx="1090690" cy="380728"/>
          </a:xfrm>
        </p:grpSpPr>
        <p:pic>
          <p:nvPicPr>
            <p:cNvPr id="45" name="Picture 38">
              <a:extLst>
                <a:ext uri="{FF2B5EF4-FFF2-40B4-BE49-F238E27FC236}">
                  <a16:creationId xmlns:a16="http://schemas.microsoft.com/office/drawing/2014/main" xmlns="" id="{FD25CADA-5B82-46EB-AA22-71CA77B0B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3F6B15A7-BC53-4FBF-BBDC-3490D559B017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33AFB908-3EA3-4183-9A6E-37761F3AA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689" y="3531969"/>
            <a:ext cx="594652" cy="83158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1CC67E6A-226F-4EA4-9F56-BE4D7ABD42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78" y="4252905"/>
            <a:ext cx="594652" cy="83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85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7FE59E9-EB75-4978-98DF-CF45A6895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46285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591569" y="2143133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445517" y="21796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180059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0374A77-ED6A-4E21-9BB0-62E364E8ABA8}"/>
              </a:ext>
            </a:extLst>
          </p:cNvPr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034AF75-B01E-4680-88D9-3E59C12A8EAD}"/>
              </a:ext>
            </a:extLst>
          </p:cNvPr>
          <p:cNvSpPr/>
          <p:nvPr/>
        </p:nvSpPr>
        <p:spPr>
          <a:xfrm>
            <a:off x="218921" y="1776983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13A86A4B-D2DB-434F-88EC-DA969FA3F3DB}"/>
              </a:ext>
            </a:extLst>
          </p:cNvPr>
          <p:cNvSpPr/>
          <p:nvPr/>
        </p:nvSpPr>
        <p:spPr>
          <a:xfrm>
            <a:off x="72869" y="18134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5148BC46-D2C4-4048-883E-EDEDDF5F1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>
            <a:extLst>
              <a:ext uri="{FF2B5EF4-FFF2-40B4-BE49-F238E27FC236}">
                <a16:creationId xmlns:a16="http://schemas.microsoft.com/office/drawing/2014/main" xmlns="" id="{532657DB-68F5-4D9F-AE66-8D83076F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55748" y="177698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9FDF9245-B047-4C95-905B-3358ABA59F17}"/>
              </a:ext>
            </a:extLst>
          </p:cNvPr>
          <p:cNvSpPr/>
          <p:nvPr/>
        </p:nvSpPr>
        <p:spPr>
          <a:xfrm>
            <a:off x="755575" y="1381852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337576C0-837E-471D-B7D1-B73634BA78B3}"/>
              </a:ext>
            </a:extLst>
          </p:cNvPr>
          <p:cNvGrpSpPr/>
          <p:nvPr/>
        </p:nvGrpSpPr>
        <p:grpSpPr>
          <a:xfrm>
            <a:off x="859292" y="1325160"/>
            <a:ext cx="1090690" cy="380728"/>
            <a:chOff x="4299631" y="1525626"/>
            <a:chExt cx="1090690" cy="380728"/>
          </a:xfrm>
        </p:grpSpPr>
        <p:pic>
          <p:nvPicPr>
            <p:cNvPr id="27" name="Picture 38">
              <a:extLst>
                <a:ext uri="{FF2B5EF4-FFF2-40B4-BE49-F238E27FC236}">
                  <a16:creationId xmlns:a16="http://schemas.microsoft.com/office/drawing/2014/main" xmlns="" id="{11FF0C70-B902-4CE8-A84A-E17FACEB6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774C26D-1416-42CC-A0D7-A4AA6162E48B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830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0B03B1-4D74-4313-A4F8-673CB4CB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8758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xmlns="" id="{D9CEF5D1-7848-4B99-8985-625942EC4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xmlns="" id="{0A465DBA-1E92-4966-8BBB-1FA03750F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xmlns="" id="{4FB00E85-1FC1-472A-B135-46A1ECB02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C04C467B-B23C-405C-B577-42A7F28E7CC4}"/>
              </a:ext>
            </a:extLst>
          </p:cNvPr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23F22AD-F3E9-4D6E-A846-279D5284107E}"/>
              </a:ext>
            </a:extLst>
          </p:cNvPr>
          <p:cNvSpPr/>
          <p:nvPr/>
        </p:nvSpPr>
        <p:spPr>
          <a:xfrm>
            <a:off x="218921" y="1776983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FB5F75A-B933-4058-882D-158578F85BF2}"/>
              </a:ext>
            </a:extLst>
          </p:cNvPr>
          <p:cNvSpPr/>
          <p:nvPr/>
        </p:nvSpPr>
        <p:spPr>
          <a:xfrm>
            <a:off x="72869" y="18134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xmlns="" id="{A26BC6FC-BB60-4E3A-8DA7-3D5C7448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3">
            <a:extLst>
              <a:ext uri="{FF2B5EF4-FFF2-40B4-BE49-F238E27FC236}">
                <a16:creationId xmlns:a16="http://schemas.microsoft.com/office/drawing/2014/main" xmlns="" id="{3B3BC51B-F677-4FCA-9FD1-A5996A351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55748" y="177698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F3AF889-0C8D-44FE-81FE-1E1C35333CA9}"/>
              </a:ext>
            </a:extLst>
          </p:cNvPr>
          <p:cNvSpPr/>
          <p:nvPr/>
        </p:nvSpPr>
        <p:spPr>
          <a:xfrm>
            <a:off x="755575" y="1381852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4BF75653-F340-4493-8D98-5732D1153511}"/>
              </a:ext>
            </a:extLst>
          </p:cNvPr>
          <p:cNvGrpSpPr/>
          <p:nvPr/>
        </p:nvGrpSpPr>
        <p:grpSpPr>
          <a:xfrm>
            <a:off x="859292" y="1325160"/>
            <a:ext cx="1090690" cy="380728"/>
            <a:chOff x="4299631" y="1525626"/>
            <a:chExt cx="1090690" cy="380728"/>
          </a:xfrm>
        </p:grpSpPr>
        <p:pic>
          <p:nvPicPr>
            <p:cNvPr id="26" name="Picture 38">
              <a:extLst>
                <a:ext uri="{FF2B5EF4-FFF2-40B4-BE49-F238E27FC236}">
                  <a16:creationId xmlns:a16="http://schemas.microsoft.com/office/drawing/2014/main" xmlns="" id="{5BFFED9A-529F-4235-A46B-9F2DB7D04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6336BBF-E710-451C-960E-82EA7812C2DE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29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6D6C71E-6EAF-46DD-B189-12BA3484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1414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306694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2,3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A6E4EBF-26D4-4C06-B914-B7D847A6057C}"/>
              </a:ext>
            </a:extLst>
          </p:cNvPr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370E2DC5-2DA0-46F8-AE82-386BC14F93D7}"/>
              </a:ext>
            </a:extLst>
          </p:cNvPr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3D0452F-3113-4C0E-A2D6-56BED3CBC101}"/>
              </a:ext>
            </a:extLst>
          </p:cNvPr>
          <p:cNvSpPr/>
          <p:nvPr/>
        </p:nvSpPr>
        <p:spPr>
          <a:xfrm>
            <a:off x="171035" y="2242930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76DE1F8-31CC-4235-AFE8-F69B872ABB98}"/>
              </a:ext>
            </a:extLst>
          </p:cNvPr>
          <p:cNvSpPr/>
          <p:nvPr/>
        </p:nvSpPr>
        <p:spPr>
          <a:xfrm>
            <a:off x="41312" y="227372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xmlns="" id="{7EB64B6B-1F91-432D-BB6B-1779EB7B5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41" y="2279856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0374A77-ED6A-4E21-9BB0-62E364E8ABA8}"/>
              </a:ext>
            </a:extLst>
          </p:cNvPr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034AF75-B01E-4680-88D9-3E59C12A8EAD}"/>
              </a:ext>
            </a:extLst>
          </p:cNvPr>
          <p:cNvSpPr/>
          <p:nvPr/>
        </p:nvSpPr>
        <p:spPr>
          <a:xfrm>
            <a:off x="218921" y="1776983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13A86A4B-D2DB-434F-88EC-DA969FA3F3DB}"/>
              </a:ext>
            </a:extLst>
          </p:cNvPr>
          <p:cNvSpPr/>
          <p:nvPr/>
        </p:nvSpPr>
        <p:spPr>
          <a:xfrm>
            <a:off x="72869" y="181349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5148BC46-D2C4-4048-883E-EDEDDF5F1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>
            <a:extLst>
              <a:ext uri="{FF2B5EF4-FFF2-40B4-BE49-F238E27FC236}">
                <a16:creationId xmlns:a16="http://schemas.microsoft.com/office/drawing/2014/main" xmlns="" id="{532657DB-68F5-4D9F-AE66-8D83076F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55748" y="177698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5D637E9-AC3F-409B-B55B-6C9E275A09A5}"/>
              </a:ext>
            </a:extLst>
          </p:cNvPr>
          <p:cNvSpPr/>
          <p:nvPr/>
        </p:nvSpPr>
        <p:spPr>
          <a:xfrm>
            <a:off x="441324" y="1776982"/>
            <a:ext cx="854311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65CA56ED-1B7E-4EB7-877C-D37BF8F9650F}"/>
              </a:ext>
            </a:extLst>
          </p:cNvPr>
          <p:cNvSpPr/>
          <p:nvPr/>
        </p:nvSpPr>
        <p:spPr>
          <a:xfrm>
            <a:off x="457816" y="164637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E55B842-81C5-4B83-BFB4-9FC917420489}"/>
              </a:ext>
            </a:extLst>
          </p:cNvPr>
          <p:cNvSpPr/>
          <p:nvPr/>
        </p:nvSpPr>
        <p:spPr>
          <a:xfrm>
            <a:off x="1643312" y="1776982"/>
            <a:ext cx="854311" cy="328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AE1FEFD1-26FA-48B6-8AFC-CEB92F4A322A}"/>
              </a:ext>
            </a:extLst>
          </p:cNvPr>
          <p:cNvSpPr/>
          <p:nvPr/>
        </p:nvSpPr>
        <p:spPr>
          <a:xfrm>
            <a:off x="1433104" y="18530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20805A25-C6AA-410D-94EF-571EC9F716C2}"/>
              </a:ext>
            </a:extLst>
          </p:cNvPr>
          <p:cNvSpPr/>
          <p:nvPr/>
        </p:nvSpPr>
        <p:spPr>
          <a:xfrm>
            <a:off x="755575" y="1381852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4FAFAF5B-5865-4DEB-BD84-654BF3B09133}"/>
              </a:ext>
            </a:extLst>
          </p:cNvPr>
          <p:cNvGrpSpPr/>
          <p:nvPr/>
        </p:nvGrpSpPr>
        <p:grpSpPr>
          <a:xfrm>
            <a:off x="859292" y="1325160"/>
            <a:ext cx="1090690" cy="380728"/>
            <a:chOff x="4299631" y="1525626"/>
            <a:chExt cx="1090690" cy="380728"/>
          </a:xfrm>
        </p:grpSpPr>
        <p:pic>
          <p:nvPicPr>
            <p:cNvPr id="51" name="Picture 38">
              <a:extLst>
                <a:ext uri="{FF2B5EF4-FFF2-40B4-BE49-F238E27FC236}">
                  <a16:creationId xmlns:a16="http://schemas.microsoft.com/office/drawing/2014/main" xmlns="" id="{F3516B1B-EA35-4E3A-A639-9D8997309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631" y="1525626"/>
              <a:ext cx="1032702" cy="355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F1932A51-52B4-42BD-9823-D0DB8D596F5B}"/>
                </a:ext>
              </a:extLst>
            </p:cNvPr>
            <p:cNvSpPr txBox="1"/>
            <p:nvPr/>
          </p:nvSpPr>
          <p:spPr>
            <a:xfrm>
              <a:off x="4455206" y="1598577"/>
              <a:ext cx="93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준비물</a:t>
              </a:r>
              <a:r>
                <a:rPr lang="en-US" altLang="ko-KR" sz="1400" b="1" dirty="0">
                  <a:solidFill>
                    <a:srgbClr val="78727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b="1" dirty="0">
                <a:solidFill>
                  <a:srgbClr val="7872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599082" y="1920390"/>
            <a:ext cx="763336" cy="36004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활동 </a:t>
            </a:r>
            <a:r>
              <a:rPr lang="en-US" altLang="ko-KR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688799" y="1901002"/>
            <a:ext cx="763336" cy="36004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활동 </a:t>
            </a:r>
            <a:r>
              <a:rPr lang="en-US" altLang="ko-KR" sz="1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63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944953"/>
              </p:ext>
            </p:extLst>
          </p:nvPr>
        </p:nvGraphicFramePr>
        <p:xfrm>
          <a:off x="153927" y="240600"/>
          <a:ext cx="8836146" cy="5249888"/>
        </p:xfrm>
        <a:graphic>
          <a:graphicData uri="http://schemas.openxmlformats.org/drawingml/2006/table">
            <a:tbl>
              <a:tblPr/>
              <a:tblGrid>
                <a:gridCol w="5541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00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5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509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50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79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4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생각 열기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그림 살펴보기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suh_0501_06_1213_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712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suh_0501_06_1213_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사다리꼴의 구성 요소 알아보기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1/2)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suh_0501_06_1213_201_1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사다리꼴의 구성 요소 알아보기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2/2)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132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suh_0501_06_1213_201_2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32146218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사다리꼴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개를 이용하여 넓이 구하는 방법 </a:t>
                      </a:r>
                      <a:r>
                        <a:rPr kumimoji="0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알아보기</a:t>
                      </a:r>
                      <a:endParaRPr kumimoji="0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suh_0501_06_1213_202_1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사다리꼴을 잘라 넓이 구하는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134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suh_0501_06_1213_203_1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삼각형으로 나누어 사다리꼴의 넓이를 구하는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suh_0501_06_1213_204_1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36125813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 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5]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넓이 구하는 방법을 이용하여 문제 해결하기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135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90~93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suh_0501_06_1213_205_1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68920395"/>
                  </a:ext>
                </a:extLst>
              </a:tr>
              <a:tr h="36204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 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suh_0501_06_1213_3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suh_0501_06_1213_3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suh_0501_06_1213_401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282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 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suh_0501_06_1213_501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1521745"/>
                  </a:ext>
                </a:extLst>
              </a:tr>
              <a:tr h="3728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A614F9F-0B3B-43BA-83CC-07AC36836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44890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9948"/>
              </p:ext>
            </p:extLst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5035" y="2132347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8983" y="21688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39634" y="2132347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69DE449-F9A4-4642-839A-2BDC28DAAE40}"/>
              </a:ext>
            </a:extLst>
          </p:cNvPr>
          <p:cNvSpPr/>
          <p:nvPr/>
        </p:nvSpPr>
        <p:spPr>
          <a:xfrm>
            <a:off x="495764" y="3398880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CFF3F2AA-221E-4D11-984C-1AA68EBF7063}"/>
              </a:ext>
            </a:extLst>
          </p:cNvPr>
          <p:cNvSpPr/>
          <p:nvPr/>
        </p:nvSpPr>
        <p:spPr>
          <a:xfrm>
            <a:off x="349712" y="343539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6D535850-E6BA-44EB-A41E-C6067070F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0" y="3435806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354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16587EB-A910-4136-9C24-0C88C32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51545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736503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예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204_1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0657" y="2078510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05" y="211502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4012" y="2078510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E8F5F24-0BEF-4B89-B306-FD818C1428AF}"/>
              </a:ext>
            </a:extLst>
          </p:cNvPr>
          <p:cNvSpPr/>
          <p:nvPr/>
        </p:nvSpPr>
        <p:spPr>
          <a:xfrm>
            <a:off x="218149" y="2888431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F0DB883D-CC21-4055-86CF-CB77AD6637CB}"/>
              </a:ext>
            </a:extLst>
          </p:cNvPr>
          <p:cNvSpPr/>
          <p:nvPr/>
        </p:nvSpPr>
        <p:spPr>
          <a:xfrm>
            <a:off x="72097" y="292494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2DD3470E-DF1A-413E-A3AD-E30E9E4E1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55" y="2925357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140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3F30293-7C59-4CA7-9DD0-CC1F36AA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5692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14238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식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약물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5035" y="1626733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8983" y="166324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39634" y="162673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E87F25A-BC64-445C-8D87-13617C85DA5F}"/>
              </a:ext>
            </a:extLst>
          </p:cNvPr>
          <p:cNvSpPr/>
          <p:nvPr/>
        </p:nvSpPr>
        <p:spPr>
          <a:xfrm>
            <a:off x="483464" y="3736293"/>
            <a:ext cx="468052" cy="1023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9A33FB02-71EA-45B8-AA3E-C475B9AC6CEF}"/>
              </a:ext>
            </a:extLst>
          </p:cNvPr>
          <p:cNvSpPr/>
          <p:nvPr/>
        </p:nvSpPr>
        <p:spPr>
          <a:xfrm>
            <a:off x="372262" y="376339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FA3E0422-6BC0-45C2-9E43-3AF97C5CE059}"/>
              </a:ext>
            </a:extLst>
          </p:cNvPr>
          <p:cNvSpPr/>
          <p:nvPr/>
        </p:nvSpPr>
        <p:spPr>
          <a:xfrm>
            <a:off x="3433889" y="3736293"/>
            <a:ext cx="468052" cy="1023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84D5B279-63FE-4685-95EA-111D5009DA29}"/>
              </a:ext>
            </a:extLst>
          </p:cNvPr>
          <p:cNvSpPr/>
          <p:nvPr/>
        </p:nvSpPr>
        <p:spPr>
          <a:xfrm>
            <a:off x="3322687" y="376339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xmlns="" id="{ADA16E08-6DB3-40F1-BF37-19209446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6" y="3827085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xmlns="" id="{BA9A3A59-467B-4336-98B4-774C8E969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6" y="4315747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>
            <a:extLst>
              <a:ext uri="{FF2B5EF4-FFF2-40B4-BE49-F238E27FC236}">
                <a16:creationId xmlns:a16="http://schemas.microsoft.com/office/drawing/2014/main" xmlns="" id="{2B3319C9-F3AB-4A00-B551-8CC8D90FA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82" y="3827085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xmlns="" id="{1BFBAD5F-5BD7-4406-B0E6-901F67C0B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82" y="4315747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730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1DB9623-F898-45AE-AAA0-821EA1E9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3182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597525"/>
              </p:ext>
            </p:extLst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다음 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5035" y="1643181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8983" y="167969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39634" y="1643181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xmlns="" id="{EB7B9FF1-5240-4703-BC88-AEF392F9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96" y="464934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D1C9DF4-9249-4FCC-80CE-2675CEEC9DF5}"/>
              </a:ext>
            </a:extLst>
          </p:cNvPr>
          <p:cNvSpPr/>
          <p:nvPr/>
        </p:nvSpPr>
        <p:spPr>
          <a:xfrm>
            <a:off x="4647744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EC51546C-64D8-4419-934C-DD7EFE5EA0DE}"/>
              </a:ext>
            </a:extLst>
          </p:cNvPr>
          <p:cNvSpPr/>
          <p:nvPr/>
        </p:nvSpPr>
        <p:spPr>
          <a:xfrm>
            <a:off x="4538206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677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1DB9623-F898-45AE-AAA0-821EA1E9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3182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/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다음 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205_1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5035" y="1643181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39634" y="1643181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xmlns="" id="{EB7B9FF1-5240-4703-BC88-AEF392F9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96" y="464934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D1C9DF4-9249-4FCC-80CE-2675CEEC9DF5}"/>
              </a:ext>
            </a:extLst>
          </p:cNvPr>
          <p:cNvSpPr/>
          <p:nvPr/>
        </p:nvSpPr>
        <p:spPr>
          <a:xfrm>
            <a:off x="4647744" y="4649348"/>
            <a:ext cx="978253" cy="290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BA00CE3-4A42-4CD2-A6AE-6113E1DE5B56}"/>
              </a:ext>
            </a:extLst>
          </p:cNvPr>
          <p:cNvGrpSpPr/>
          <p:nvPr/>
        </p:nvGrpSpPr>
        <p:grpSpPr>
          <a:xfrm>
            <a:off x="717744" y="3278575"/>
            <a:ext cx="5733771" cy="1327086"/>
            <a:chOff x="717744" y="3278575"/>
            <a:chExt cx="5733771" cy="1327086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xmlns="" id="{72CB17AB-EE74-45A1-8975-DF66D58F18C8}"/>
                </a:ext>
              </a:extLst>
            </p:cNvPr>
            <p:cNvSpPr/>
            <p:nvPr/>
          </p:nvSpPr>
          <p:spPr>
            <a:xfrm>
              <a:off x="717744" y="3581906"/>
              <a:ext cx="5690460" cy="83564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F21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각 삼각형 32">
              <a:extLst>
                <a:ext uri="{FF2B5EF4-FFF2-40B4-BE49-F238E27FC236}">
                  <a16:creationId xmlns:a16="http://schemas.microsoft.com/office/drawing/2014/main" xmlns="" id="{3613B88C-618D-4A65-A864-0E3947728F3F}"/>
                </a:ext>
              </a:extLst>
            </p:cNvPr>
            <p:cNvSpPr/>
            <p:nvPr/>
          </p:nvSpPr>
          <p:spPr>
            <a:xfrm flipH="1" flipV="1">
              <a:off x="4822785" y="4417554"/>
              <a:ext cx="195359" cy="188107"/>
            </a:xfrm>
            <a:prstGeom prst="rtTriangle">
              <a:avLst/>
            </a:prstGeom>
            <a:solidFill>
              <a:srgbClr val="6F218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xmlns="" id="{CE5F2236-60A0-4E40-9EFB-6167905BDC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3" r="86080" b="78336"/>
            <a:stretch/>
          </p:blipFill>
          <p:spPr bwMode="auto">
            <a:xfrm>
              <a:off x="895252" y="3278575"/>
              <a:ext cx="851256" cy="29260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90A68D4B-694D-4933-93CB-A8E23BA45796}"/>
                </a:ext>
              </a:extLst>
            </p:cNvPr>
            <p:cNvSpPr txBox="1"/>
            <p:nvPr/>
          </p:nvSpPr>
          <p:spPr>
            <a:xfrm>
              <a:off x="863361" y="3581907"/>
              <a:ext cx="55881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사다리꼴의 넓이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＝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윗변의길이＋아랫변의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길이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)×(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높이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)÷2</a:t>
              </a:r>
            </a:p>
            <a:p>
              <a:pPr marL="342900" indent="-342900">
                <a:buAutoNum type="arabicParenBoth"/>
              </a:pP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(8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3)×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÷2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＝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22(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㎡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11×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□＝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44,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□＝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</a:p>
            <a:p>
              <a:pPr marL="342900" indent="-342900">
                <a:buAutoNum type="arabicParenBoth"/>
              </a:pP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(4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＋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6)×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÷2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＝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15(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㎡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이므로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10×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□＝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30,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□＝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xmlns="" id="{E1734099-6CE7-451A-B611-45714A691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529" y="3698495"/>
              <a:ext cx="89311" cy="10047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7613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1B971EC-0197-4548-BFAE-A9E88EDE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2" y="1050386"/>
            <a:ext cx="6708862" cy="4145504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464447"/>
              </p:ext>
            </p:extLst>
          </p:nvPr>
        </p:nvGraphicFramePr>
        <p:xfrm>
          <a:off x="6984268" y="692696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핵심정리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3508" y="944724"/>
            <a:ext cx="6771756" cy="4284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43508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6893" y="1490165"/>
            <a:ext cx="345594" cy="1758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52502" y="148711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1580" y="5949280"/>
            <a:ext cx="48422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https://cdata2.tsherpa.co.kr/tsherpa/MultiMedia/Flash/2020/curri/index.html?flashxmlnum=yuni4856&amp;classa=A8-C1-41-MM-MM-04-03-04-0-0-0-0&amp;classno=MM_41_04/suh_0404_02_0004/suh_0404_02_0004_301_1.html</a:t>
            </a:r>
            <a:r>
              <a:rPr lang="en-US" altLang="ko-KR" sz="1000" dirty="0"/>
              <a:t>   </a:t>
            </a:r>
            <a:endParaRPr lang="ko-KR" altLang="en-US" sz="10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31" y="1573303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xmlns="" id="{CCC709E8-6BC5-444E-8003-D0B390A8E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684" y="2818936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0633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5DEB465-BA0A-4949-8494-BE65A7DD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50387"/>
            <a:ext cx="6634120" cy="4057537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572785"/>
              </p:ext>
            </p:extLst>
          </p:nvPr>
        </p:nvGraphicFramePr>
        <p:xfrm>
          <a:off x="6984268" y="692696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다음 시간에 배울 내용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약물로 수정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8571" y="944724"/>
            <a:ext cx="6689372" cy="4180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1580" y="591327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http://cdata.tsherpa.co.kr/tsherpa/MultiMedia/Flash/2020/curri/index.html?flashxmlnum=soboro2&amp;classa=A8-C1-62-KK-KA-02-03-04-0-0-0-0&amp;classno=AA_SAMPLE/nproto_sample/DA/nproto_㎝n_912.html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B544945-2262-4B55-BA0F-EB1897B72DE6}"/>
              </a:ext>
            </a:extLst>
          </p:cNvPr>
          <p:cNvSpPr/>
          <p:nvPr/>
        </p:nvSpPr>
        <p:spPr>
          <a:xfrm>
            <a:off x="2627784" y="3429000"/>
            <a:ext cx="1925468" cy="456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F41CA4A6-BC96-45C2-B701-EF657B9A781B}"/>
              </a:ext>
            </a:extLst>
          </p:cNvPr>
          <p:cNvSpPr/>
          <p:nvPr/>
        </p:nvSpPr>
        <p:spPr>
          <a:xfrm>
            <a:off x="2403516" y="347626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496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34296"/>
              </p:ext>
            </p:extLst>
          </p:nvPr>
        </p:nvGraphicFramePr>
        <p:xfrm>
          <a:off x="7020272" y="689281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 문제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게이트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0" y="997555"/>
            <a:ext cx="6634120" cy="407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218571" y="944724"/>
            <a:ext cx="6689372" cy="4180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809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468573"/>
              </p:ext>
            </p:extLst>
          </p:nvPr>
        </p:nvGraphicFramePr>
        <p:xfrm>
          <a:off x="7020272" y="689281"/>
          <a:ext cx="2086863" cy="29942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1,2,3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확인문제 디자인 수정 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비고란 링크 참고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이하 공통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도형 클릭하면 높이 표시되도록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정답 다음 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FF216B91-3EEF-4940-A073-06B14ECB290D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2870122"/>
            <a:chExt cx="2553484" cy="252028"/>
          </a:xfrm>
        </p:grpSpPr>
        <p:sp>
          <p:nvSpPr>
            <p:cNvPr id="107" name="순서도: 대체 처리 106">
              <a:extLst>
                <a:ext uri="{FF2B5EF4-FFF2-40B4-BE49-F238E27FC236}">
                  <a16:creationId xmlns:a16="http://schemas.microsoft.com/office/drawing/2014/main" xmlns="" id="{8EFEE045-6824-4F92-BB1E-1889ECE6346B}"/>
                </a:ext>
              </a:extLst>
            </p:cNvPr>
            <p:cNvSpPr/>
            <p:nvPr/>
          </p:nvSpPr>
          <p:spPr>
            <a:xfrm>
              <a:off x="7325566" y="2870122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순서도: 대체 처리 107">
              <a:extLst>
                <a:ext uri="{FF2B5EF4-FFF2-40B4-BE49-F238E27FC236}">
                  <a16:creationId xmlns:a16="http://schemas.microsoft.com/office/drawing/2014/main" xmlns="" id="{4AF7E418-A76A-4501-B484-5F1589B6F98F}"/>
                </a:ext>
              </a:extLst>
            </p:cNvPr>
            <p:cNvSpPr/>
            <p:nvPr/>
          </p:nvSpPr>
          <p:spPr>
            <a:xfrm>
              <a:off x="7846434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순서도: 대체 처리 108">
              <a:extLst>
                <a:ext uri="{FF2B5EF4-FFF2-40B4-BE49-F238E27FC236}">
                  <a16:creationId xmlns:a16="http://schemas.microsoft.com/office/drawing/2014/main" xmlns="" id="{82605B57-27BE-47A3-B075-A422B1113108}"/>
                </a:ext>
              </a:extLst>
            </p:cNvPr>
            <p:cNvSpPr/>
            <p:nvPr/>
          </p:nvSpPr>
          <p:spPr>
            <a:xfrm>
              <a:off x="8367302" y="2870122"/>
              <a:ext cx="482514" cy="252028"/>
            </a:xfrm>
            <a:prstGeom prst="flowChartAlternateProcess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순서도: 대체 처리 109">
              <a:extLst>
                <a:ext uri="{FF2B5EF4-FFF2-40B4-BE49-F238E27FC236}">
                  <a16:creationId xmlns:a16="http://schemas.microsoft.com/office/drawing/2014/main" xmlns="" id="{3A5904D6-22CB-4360-957B-D0E3F9AFFE8D}"/>
                </a:ext>
              </a:extLst>
            </p:cNvPr>
            <p:cNvSpPr/>
            <p:nvPr/>
          </p:nvSpPr>
          <p:spPr>
            <a:xfrm>
              <a:off x="8881919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순서도: 대체 처리 110">
              <a:extLst>
                <a:ext uri="{FF2B5EF4-FFF2-40B4-BE49-F238E27FC236}">
                  <a16:creationId xmlns:a16="http://schemas.microsoft.com/office/drawing/2014/main" xmlns="" id="{F5EB6171-FB5D-478B-ABA7-D2B3BDD665F7}"/>
                </a:ext>
              </a:extLst>
            </p:cNvPr>
            <p:cNvSpPr/>
            <p:nvPr/>
          </p:nvSpPr>
          <p:spPr>
            <a:xfrm>
              <a:off x="9396536" y="2870122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1" name="Picture 2">
            <a:extLst>
              <a:ext uri="{FF2B5EF4-FFF2-40B4-BE49-F238E27FC236}">
                <a16:creationId xmlns:a16="http://schemas.microsoft.com/office/drawing/2014/main" xmlns="" id="{DD43B7DA-2773-45A5-B01D-D45DFD39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2485FB67-DCFE-4CA8-834A-74326DE28023}"/>
              </a:ext>
            </a:extLst>
          </p:cNvPr>
          <p:cNvSpPr/>
          <p:nvPr/>
        </p:nvSpPr>
        <p:spPr>
          <a:xfrm>
            <a:off x="737826" y="5824458"/>
            <a:ext cx="6225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http://cdata.tsherpa.co.kr/tsherpa/MultiMedia/Flash/2020/curri/index.html?flashxmlnum=soboro2&amp;classa=A8-C1-62-KK-KA-02-03-04-0-0-0-0&amp;classno=AA_SAMPLE/nproto_sample/DA/nproto_㎝n_914.html</a:t>
            </a:r>
            <a:r>
              <a:rPr lang="ko-KR" altLang="en-US" dirty="0"/>
              <a:t> </a:t>
            </a:r>
          </a:p>
        </p:txBody>
      </p:sp>
      <p:sp>
        <p:nvSpPr>
          <p:cNvPr id="47" name="TextBox 43">
            <a:extLst>
              <a:ext uri="{FF2B5EF4-FFF2-40B4-BE49-F238E27FC236}">
                <a16:creationId xmlns:a16="http://schemas.microsoft.com/office/drawing/2014/main" xmlns="" id="{5EBCD914-9BD9-4E2B-B649-A6D929D75C5D}"/>
              </a:ext>
            </a:extLst>
          </p:cNvPr>
          <p:cNvSpPr txBox="1"/>
          <p:nvPr/>
        </p:nvSpPr>
        <p:spPr>
          <a:xfrm>
            <a:off x="565649" y="1604119"/>
            <a:ext cx="3862335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사다리꼴의 높이를 표시해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CFE48C12-D212-4B3B-9877-2A17CB8DB8F6}"/>
              </a:ext>
            </a:extLst>
          </p:cNvPr>
          <p:cNvSpPr/>
          <p:nvPr/>
        </p:nvSpPr>
        <p:spPr>
          <a:xfrm>
            <a:off x="1223628" y="26297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3F7749B1-05FE-4370-BC17-DED5637D019C}"/>
              </a:ext>
            </a:extLst>
          </p:cNvPr>
          <p:cNvSpPr/>
          <p:nvPr/>
        </p:nvSpPr>
        <p:spPr>
          <a:xfrm>
            <a:off x="4458173" y="28942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xmlns="" id="{B8995781-32E2-4F18-B384-DBEDB2F1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5411998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사다리꼴 38">
            <a:extLst>
              <a:ext uri="{FF2B5EF4-FFF2-40B4-BE49-F238E27FC236}">
                <a16:creationId xmlns:a16="http://schemas.microsoft.com/office/drawing/2014/main" xmlns="" id="{4B73EA40-3DF4-4F14-B25D-6C40F76E46A6}"/>
              </a:ext>
            </a:extLst>
          </p:cNvPr>
          <p:cNvSpPr/>
          <p:nvPr/>
        </p:nvSpPr>
        <p:spPr bwMode="auto">
          <a:xfrm>
            <a:off x="1357502" y="2790110"/>
            <a:ext cx="1423039" cy="1420862"/>
          </a:xfrm>
          <a:prstGeom prst="trapezoid">
            <a:avLst/>
          </a:prstGeom>
          <a:solidFill>
            <a:srgbClr val="54D45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사다리꼴 39">
            <a:extLst>
              <a:ext uri="{FF2B5EF4-FFF2-40B4-BE49-F238E27FC236}">
                <a16:creationId xmlns:a16="http://schemas.microsoft.com/office/drawing/2014/main" xmlns="" id="{5A8408A6-7CB2-499B-90DF-68F59BF7D021}"/>
              </a:ext>
            </a:extLst>
          </p:cNvPr>
          <p:cNvSpPr/>
          <p:nvPr/>
        </p:nvSpPr>
        <p:spPr bwMode="auto">
          <a:xfrm rot="7470303">
            <a:off x="4255754" y="3264376"/>
            <a:ext cx="1432654" cy="973454"/>
          </a:xfrm>
          <a:custGeom>
            <a:avLst/>
            <a:gdLst>
              <a:gd name="connsiteX0" fmla="*/ 0 w 1188926"/>
              <a:gd name="connsiteY0" fmla="*/ 1581272 h 1581272"/>
              <a:gd name="connsiteX1" fmla="*/ 132767 w 1188926"/>
              <a:gd name="connsiteY1" fmla="*/ 0 h 1581272"/>
              <a:gd name="connsiteX2" fmla="*/ 1056159 w 1188926"/>
              <a:gd name="connsiteY2" fmla="*/ 0 h 1581272"/>
              <a:gd name="connsiteX3" fmla="*/ 1188926 w 1188926"/>
              <a:gd name="connsiteY3" fmla="*/ 1581272 h 1581272"/>
              <a:gd name="connsiteX4" fmla="*/ 0 w 1188926"/>
              <a:gd name="connsiteY4" fmla="*/ 1581272 h 1581272"/>
              <a:gd name="connsiteX0" fmla="*/ 5380 w 1194306"/>
              <a:gd name="connsiteY0" fmla="*/ 1594429 h 1594429"/>
              <a:gd name="connsiteX1" fmla="*/ 0 w 1194306"/>
              <a:gd name="connsiteY1" fmla="*/ 0 h 1594429"/>
              <a:gd name="connsiteX2" fmla="*/ 1061539 w 1194306"/>
              <a:gd name="connsiteY2" fmla="*/ 13157 h 1594429"/>
              <a:gd name="connsiteX3" fmla="*/ 1194306 w 1194306"/>
              <a:gd name="connsiteY3" fmla="*/ 1594429 h 1594429"/>
              <a:gd name="connsiteX4" fmla="*/ 5380 w 1194306"/>
              <a:gd name="connsiteY4" fmla="*/ 1594429 h 1594429"/>
              <a:gd name="connsiteX0" fmla="*/ 5380 w 1194306"/>
              <a:gd name="connsiteY0" fmla="*/ 1594429 h 1594429"/>
              <a:gd name="connsiteX1" fmla="*/ 0 w 1194306"/>
              <a:gd name="connsiteY1" fmla="*/ 0 h 1594429"/>
              <a:gd name="connsiteX2" fmla="*/ 613864 w 1194306"/>
              <a:gd name="connsiteY2" fmla="*/ 3632 h 1594429"/>
              <a:gd name="connsiteX3" fmla="*/ 1194306 w 1194306"/>
              <a:gd name="connsiteY3" fmla="*/ 1594429 h 1594429"/>
              <a:gd name="connsiteX4" fmla="*/ 5380 w 1194306"/>
              <a:gd name="connsiteY4" fmla="*/ 1594429 h 159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306" h="1594429">
                <a:moveTo>
                  <a:pt x="5380" y="1594429"/>
                </a:moveTo>
                <a:cubicBezTo>
                  <a:pt x="3587" y="1062953"/>
                  <a:pt x="1793" y="531476"/>
                  <a:pt x="0" y="0"/>
                </a:cubicBezTo>
                <a:lnTo>
                  <a:pt x="613864" y="3632"/>
                </a:lnTo>
                <a:lnTo>
                  <a:pt x="1194306" y="1594429"/>
                </a:lnTo>
                <a:lnTo>
                  <a:pt x="5380" y="1594429"/>
                </a:lnTo>
                <a:close/>
              </a:path>
            </a:pathLst>
          </a:custGeom>
          <a:solidFill>
            <a:srgbClr val="FF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6EBFD751-8A3D-4C0D-BA71-56293B9ACAF4}"/>
              </a:ext>
            </a:extLst>
          </p:cNvPr>
          <p:cNvGrpSpPr/>
          <p:nvPr/>
        </p:nvGrpSpPr>
        <p:grpSpPr>
          <a:xfrm flipH="1">
            <a:off x="1809771" y="4035511"/>
            <a:ext cx="174519" cy="174519"/>
            <a:chOff x="1511660" y="3880299"/>
            <a:chExt cx="233774" cy="233774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2DC765CC-BD7F-4366-ABCC-614E25D51F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FB7FA181-E2BB-40A0-8D65-8F9DDFAA2B70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1397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20C170A2-375D-4672-9E29-031BF3E3A9AD}"/>
              </a:ext>
            </a:extLst>
          </p:cNvPr>
          <p:cNvCxnSpPr>
            <a:cxnSpLocks/>
          </p:cNvCxnSpPr>
          <p:nvPr/>
        </p:nvCxnSpPr>
        <p:spPr bwMode="auto">
          <a:xfrm flipV="1">
            <a:off x="1979752" y="2795230"/>
            <a:ext cx="0" cy="141480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오른쪽 대괄호 45">
            <a:extLst>
              <a:ext uri="{FF2B5EF4-FFF2-40B4-BE49-F238E27FC236}">
                <a16:creationId xmlns:a16="http://schemas.microsoft.com/office/drawing/2014/main" xmlns="" id="{74FDCD7A-D9EA-47B3-9980-725387F59ECB}"/>
              </a:ext>
            </a:extLst>
          </p:cNvPr>
          <p:cNvSpPr/>
          <p:nvPr/>
        </p:nvSpPr>
        <p:spPr bwMode="auto">
          <a:xfrm rot="10800000" flipH="1">
            <a:off x="1987061" y="2805866"/>
            <a:ext cx="126566" cy="1393200"/>
          </a:xfrm>
          <a:prstGeom prst="rightBracket">
            <a:avLst>
              <a:gd name="adj" fmla="val 550385"/>
            </a:avLst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TextBox 43">
            <a:extLst>
              <a:ext uri="{FF2B5EF4-FFF2-40B4-BE49-F238E27FC236}">
                <a16:creationId xmlns:a16="http://schemas.microsoft.com/office/drawing/2014/main" xmlns="" id="{C860F591-5602-4ED5-BECB-91F10E14DEEE}"/>
              </a:ext>
            </a:extLst>
          </p:cNvPr>
          <p:cNvSpPr txBox="1"/>
          <p:nvPr/>
        </p:nvSpPr>
        <p:spPr>
          <a:xfrm>
            <a:off x="2123728" y="3327462"/>
            <a:ext cx="565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spc="-3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endParaRPr lang="en-US" altLang="ko-KR" sz="1800" b="1" spc="-30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EA8BA889-E0C0-4C17-BF58-CAC1131AE101}"/>
              </a:ext>
            </a:extLst>
          </p:cNvPr>
          <p:cNvCxnSpPr>
            <a:cxnSpLocks/>
          </p:cNvCxnSpPr>
          <p:nvPr/>
        </p:nvCxnSpPr>
        <p:spPr bwMode="auto">
          <a:xfrm>
            <a:off x="4616384" y="3405175"/>
            <a:ext cx="813509" cy="542192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3D3AAAF6-C5F9-4675-87B5-27ACA51C0CA0}"/>
              </a:ext>
            </a:extLst>
          </p:cNvPr>
          <p:cNvGrpSpPr/>
          <p:nvPr/>
        </p:nvGrpSpPr>
        <p:grpSpPr>
          <a:xfrm rot="12800953" flipH="1">
            <a:off x="4556463" y="3443278"/>
            <a:ext cx="174519" cy="174519"/>
            <a:chOff x="1511660" y="3880299"/>
            <a:chExt cx="233774" cy="233774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D9F16DEE-B921-4190-A347-08B58ED0EC6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23B33436-00C5-48BA-A130-B9A264B18029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1397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3" name="오른쪽 대괄호 52">
            <a:extLst>
              <a:ext uri="{FF2B5EF4-FFF2-40B4-BE49-F238E27FC236}">
                <a16:creationId xmlns:a16="http://schemas.microsoft.com/office/drawing/2014/main" xmlns="" id="{204F4A96-1E08-4715-8288-37CE21686CA1}"/>
              </a:ext>
            </a:extLst>
          </p:cNvPr>
          <p:cNvSpPr/>
          <p:nvPr/>
        </p:nvSpPr>
        <p:spPr bwMode="auto">
          <a:xfrm rot="7428965" flipH="1">
            <a:off x="4970725" y="3116464"/>
            <a:ext cx="200024" cy="967463"/>
          </a:xfrm>
          <a:prstGeom prst="rightBracket">
            <a:avLst>
              <a:gd name="adj" fmla="val 230068"/>
            </a:avLst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43">
            <a:extLst>
              <a:ext uri="{FF2B5EF4-FFF2-40B4-BE49-F238E27FC236}">
                <a16:creationId xmlns:a16="http://schemas.microsoft.com/office/drawing/2014/main" xmlns="" id="{416D0C0A-5904-4396-BB79-CB75AECC74AC}"/>
              </a:ext>
            </a:extLst>
          </p:cNvPr>
          <p:cNvSpPr txBox="1"/>
          <p:nvPr/>
        </p:nvSpPr>
        <p:spPr>
          <a:xfrm>
            <a:off x="5004048" y="3167680"/>
            <a:ext cx="565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800" b="1" spc="-30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endParaRPr lang="en-US" altLang="ko-KR" sz="1800" b="1" spc="-30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615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다리꼴 2">
            <a:extLst>
              <a:ext uri="{FF2B5EF4-FFF2-40B4-BE49-F238E27FC236}">
                <a16:creationId xmlns:a16="http://schemas.microsoft.com/office/drawing/2014/main" xmlns="" id="{BCCA64CA-8FCD-412A-996C-B945BBBCA62F}"/>
              </a:ext>
            </a:extLst>
          </p:cNvPr>
          <p:cNvSpPr/>
          <p:nvPr/>
        </p:nvSpPr>
        <p:spPr bwMode="auto">
          <a:xfrm>
            <a:off x="2438749" y="2610115"/>
            <a:ext cx="2239955" cy="1212625"/>
          </a:xfrm>
          <a:custGeom>
            <a:avLst/>
            <a:gdLst>
              <a:gd name="connsiteX0" fmla="*/ 0 w 2226996"/>
              <a:gd name="connsiteY0" fmla="*/ 1205481 h 1205481"/>
              <a:gd name="connsiteX1" fmla="*/ 294222 w 2226996"/>
              <a:gd name="connsiteY1" fmla="*/ 0 h 1205481"/>
              <a:gd name="connsiteX2" fmla="*/ 1932774 w 2226996"/>
              <a:gd name="connsiteY2" fmla="*/ 0 h 1205481"/>
              <a:gd name="connsiteX3" fmla="*/ 2226996 w 2226996"/>
              <a:gd name="connsiteY3" fmla="*/ 1205481 h 1205481"/>
              <a:gd name="connsiteX4" fmla="*/ 0 w 2226996"/>
              <a:gd name="connsiteY4" fmla="*/ 1205481 h 1205481"/>
              <a:gd name="connsiteX0" fmla="*/ 12959 w 2239955"/>
              <a:gd name="connsiteY0" fmla="*/ 1212625 h 1212625"/>
              <a:gd name="connsiteX1" fmla="*/ 0 w 2239955"/>
              <a:gd name="connsiteY1" fmla="*/ 0 h 1212625"/>
              <a:gd name="connsiteX2" fmla="*/ 1945733 w 2239955"/>
              <a:gd name="connsiteY2" fmla="*/ 7144 h 1212625"/>
              <a:gd name="connsiteX3" fmla="*/ 2239955 w 2239955"/>
              <a:gd name="connsiteY3" fmla="*/ 1212625 h 1212625"/>
              <a:gd name="connsiteX4" fmla="*/ 12959 w 2239955"/>
              <a:gd name="connsiteY4" fmla="*/ 1212625 h 121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9955" h="1212625">
                <a:moveTo>
                  <a:pt x="12959" y="1212625"/>
                </a:moveTo>
                <a:lnTo>
                  <a:pt x="0" y="0"/>
                </a:lnTo>
                <a:lnTo>
                  <a:pt x="1945733" y="7144"/>
                </a:lnTo>
                <a:lnTo>
                  <a:pt x="2239955" y="1212625"/>
                </a:lnTo>
                <a:lnTo>
                  <a:pt x="12959" y="1212625"/>
                </a:lnTo>
                <a:close/>
              </a:path>
            </a:pathLst>
          </a:custGeom>
          <a:solidFill>
            <a:srgbClr val="FF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59214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사다리꼴의 넓이를 구해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4809"/>
              </p:ext>
            </p:extLst>
          </p:nvPr>
        </p:nvGraphicFramePr>
        <p:xfrm>
          <a:off x="7020272" y="689281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다음 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F252899-5FAF-41CA-B985-9A055BDD5E19}"/>
              </a:ext>
            </a:extLst>
          </p:cNvPr>
          <p:cNvSpPr/>
          <p:nvPr/>
        </p:nvSpPr>
        <p:spPr>
          <a:xfrm>
            <a:off x="3626798" y="4441767"/>
            <a:ext cx="44114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320BCB6-3263-488B-9269-55FF52CBBAA1}"/>
              </a:ext>
            </a:extLst>
          </p:cNvPr>
          <p:cNvSpPr txBox="1"/>
          <p:nvPr/>
        </p:nvSpPr>
        <p:spPr>
          <a:xfrm>
            <a:off x="3057827" y="4433894"/>
            <a:ext cx="559968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3">
            <a:extLst>
              <a:ext uri="{FF2B5EF4-FFF2-40B4-BE49-F238E27FC236}">
                <a16:creationId xmlns:a16="http://schemas.microsoft.com/office/drawing/2014/main" xmlns="" id="{839739D0-6101-4299-BE5B-E0079C0A96FF}"/>
              </a:ext>
            </a:extLst>
          </p:cNvPr>
          <p:cNvSpPr txBox="1"/>
          <p:nvPr/>
        </p:nvSpPr>
        <p:spPr>
          <a:xfrm>
            <a:off x="3057828" y="4439088"/>
            <a:ext cx="559968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xmlns="" id="{86EF77A8-E35E-49EB-AB18-F0E1BA6C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78041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xmlns="" id="{3CA7A190-F750-46BC-B8A5-3E5ACED6C20C}"/>
              </a:ext>
            </a:extLst>
          </p:cNvPr>
          <p:cNvSpPr/>
          <p:nvPr/>
        </p:nvSpPr>
        <p:spPr bwMode="auto">
          <a:xfrm rot="5400000" flipV="1">
            <a:off x="3465258" y="2803940"/>
            <a:ext cx="200024" cy="2226995"/>
          </a:xfrm>
          <a:prstGeom prst="rightBracket">
            <a:avLst>
              <a:gd name="adj" fmla="val 556682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3193175" y="3830613"/>
            <a:ext cx="65874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xmlns="" id="{6C59096C-2FDD-4FE2-BBE9-2C136DE6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xmlns="" id="{D1405C17-C099-4124-8085-9A40CBAA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9EF4B41B-29E6-46A1-A845-5C7DF0DED641}"/>
              </a:ext>
            </a:extLst>
          </p:cNvPr>
          <p:cNvSpPr/>
          <p:nvPr/>
        </p:nvSpPr>
        <p:spPr>
          <a:xfrm>
            <a:off x="4391233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624ABDE0-23A4-4B7D-AFDD-4286BAC46DEB}"/>
              </a:ext>
            </a:extLst>
          </p:cNvPr>
          <p:cNvSpPr/>
          <p:nvPr/>
        </p:nvSpPr>
        <p:spPr>
          <a:xfrm>
            <a:off x="5524120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C45D4A65-65F1-4FEB-A365-F3C6B87BBF38}"/>
              </a:ext>
            </a:extLst>
          </p:cNvPr>
          <p:cNvGrpSpPr/>
          <p:nvPr/>
        </p:nvGrpSpPr>
        <p:grpSpPr>
          <a:xfrm>
            <a:off x="2447764" y="3670758"/>
            <a:ext cx="144762" cy="144762"/>
            <a:chOff x="1511660" y="3880299"/>
            <a:chExt cx="233774" cy="233774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CC9CE451-8775-48AD-AD54-3F1EF9574CE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D9E41227-27AB-4DF3-9489-41BB2F58B9EB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0628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0800000">
            <a:off x="2243185" y="2620745"/>
            <a:ext cx="200024" cy="1178164"/>
          </a:xfrm>
          <a:prstGeom prst="rightBracket">
            <a:avLst>
              <a:gd name="adj" fmla="val 290465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6BC749C1-A700-40E7-8B6F-F40A2496E31A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142335"/>
            <a:chExt cx="2553484" cy="252028"/>
          </a:xfrm>
        </p:grpSpPr>
        <p:sp>
          <p:nvSpPr>
            <p:cNvPr id="53" name="순서도: 대체 처리 52">
              <a:extLst>
                <a:ext uri="{FF2B5EF4-FFF2-40B4-BE49-F238E27FC236}">
                  <a16:creationId xmlns:a16="http://schemas.microsoft.com/office/drawing/2014/main" xmlns="" id="{0CA2A720-1A86-433D-B6EB-6A4170DD4D3A}"/>
                </a:ext>
              </a:extLst>
            </p:cNvPr>
            <p:cNvSpPr/>
            <p:nvPr/>
          </p:nvSpPr>
          <p:spPr>
            <a:xfrm>
              <a:off x="732556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xmlns="" id="{3C528A7A-F38A-46EB-B4C8-A1D5572681AF}"/>
                </a:ext>
              </a:extLst>
            </p:cNvPr>
            <p:cNvSpPr/>
            <p:nvPr/>
          </p:nvSpPr>
          <p:spPr>
            <a:xfrm>
              <a:off x="7846434" y="3142335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순서도: 대체 처리 55">
              <a:extLst>
                <a:ext uri="{FF2B5EF4-FFF2-40B4-BE49-F238E27FC236}">
                  <a16:creationId xmlns:a16="http://schemas.microsoft.com/office/drawing/2014/main" xmlns="" id="{DD8212EB-E4A2-42C6-AC87-1696DBD1DCF3}"/>
                </a:ext>
              </a:extLst>
            </p:cNvPr>
            <p:cNvSpPr/>
            <p:nvPr/>
          </p:nvSpPr>
          <p:spPr>
            <a:xfrm>
              <a:off x="8367302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순서도: 대체 처리 56">
              <a:extLst>
                <a:ext uri="{FF2B5EF4-FFF2-40B4-BE49-F238E27FC236}">
                  <a16:creationId xmlns:a16="http://schemas.microsoft.com/office/drawing/2014/main" xmlns="" id="{A1AF592C-A98E-4DF0-8659-81975E214398}"/>
                </a:ext>
              </a:extLst>
            </p:cNvPr>
            <p:cNvSpPr/>
            <p:nvPr/>
          </p:nvSpPr>
          <p:spPr>
            <a:xfrm>
              <a:off x="8881919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xmlns="" id="{756F4C1D-DCD4-48D9-9420-6B776AB3CAFD}"/>
                </a:ext>
              </a:extLst>
            </p:cNvPr>
            <p:cNvSpPr/>
            <p:nvPr/>
          </p:nvSpPr>
          <p:spPr>
            <a:xfrm>
              <a:off x="939653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0A5D341-D1E4-457D-BDEF-F2517430341B}"/>
              </a:ext>
            </a:extLst>
          </p:cNvPr>
          <p:cNvSpPr/>
          <p:nvPr/>
        </p:nvSpPr>
        <p:spPr bwMode="auto">
          <a:xfrm>
            <a:off x="2195736" y="3104964"/>
            <a:ext cx="144016" cy="2520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xmlns="" id="{A0C67C6D-3A3E-4AA7-B7A9-580FE7371149}"/>
              </a:ext>
            </a:extLst>
          </p:cNvPr>
          <p:cNvSpPr txBox="1"/>
          <p:nvPr/>
        </p:nvSpPr>
        <p:spPr>
          <a:xfrm>
            <a:off x="1610515" y="3036964"/>
            <a:ext cx="11985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xmlns="" id="{AC6C9A0C-C03D-4323-A555-7156D769CA67}"/>
              </a:ext>
            </a:extLst>
          </p:cNvPr>
          <p:cNvSpPr/>
          <p:nvPr/>
        </p:nvSpPr>
        <p:spPr bwMode="auto">
          <a:xfrm rot="16200000">
            <a:off x="3318755" y="1550827"/>
            <a:ext cx="187200" cy="1940204"/>
          </a:xfrm>
          <a:prstGeom prst="rightBracket">
            <a:avLst>
              <a:gd name="adj" fmla="val 518217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43">
            <a:extLst>
              <a:ext uri="{FF2B5EF4-FFF2-40B4-BE49-F238E27FC236}">
                <a16:creationId xmlns:a16="http://schemas.microsoft.com/office/drawing/2014/main" xmlns="" id="{22EF226D-BB3D-4283-B63B-8D302F4D4D42}"/>
              </a:ext>
            </a:extLst>
          </p:cNvPr>
          <p:cNvSpPr txBox="1"/>
          <p:nvPr/>
        </p:nvSpPr>
        <p:spPr>
          <a:xfrm>
            <a:off x="3068460" y="2231576"/>
            <a:ext cx="74745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42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3B44319-1FC4-4779-8DD7-895C2891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9" y="1664804"/>
            <a:ext cx="3447734" cy="242661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3851920" y="2327230"/>
            <a:ext cx="3096344" cy="6887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5312" y="71447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약물은 정답 칸 클릭 시 정답과 함께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82742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87873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778922" y="1592796"/>
            <a:ext cx="327735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그림에서 어떤 도형을 찾을 수 있나요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123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93886" y="2369620"/>
            <a:ext cx="2754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사다리꼴을 찾을 수 있습니다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266" y="2671591"/>
            <a:ext cx="360000" cy="355000"/>
          </a:xfrm>
          <a:prstGeom prst="rect">
            <a:avLst/>
          </a:prstGeom>
        </p:spPr>
      </p:pic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2406016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64" y="3777250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타원 47"/>
          <p:cNvSpPr/>
          <p:nvPr/>
        </p:nvSpPr>
        <p:spPr>
          <a:xfrm>
            <a:off x="3356526" y="348514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95270" y="22599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31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592145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사다리꼴의 넓이를 구해 </a:t>
            </a:r>
            <a:r>
              <a:rPr lang="ko-KR" altLang="en-US" sz="1900" spc="-150" dirty="0" err="1">
                <a:latin typeface="맑은 고딕" pitchFamily="50" charset="-127"/>
                <a:ea typeface="맑은 고딕" pitchFamily="50" charset="-127"/>
              </a:rPr>
              <a:t>보시오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F252899-5FAF-41CA-B985-9A055BDD5E19}"/>
              </a:ext>
            </a:extLst>
          </p:cNvPr>
          <p:cNvSpPr/>
          <p:nvPr/>
        </p:nvSpPr>
        <p:spPr>
          <a:xfrm>
            <a:off x="3585992" y="4441767"/>
            <a:ext cx="44114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320BCB6-3263-488B-9269-55FF52CBBAA1}"/>
              </a:ext>
            </a:extLst>
          </p:cNvPr>
          <p:cNvSpPr txBox="1"/>
          <p:nvPr/>
        </p:nvSpPr>
        <p:spPr>
          <a:xfrm>
            <a:off x="3057827" y="4433894"/>
            <a:ext cx="559968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3">
            <a:extLst>
              <a:ext uri="{FF2B5EF4-FFF2-40B4-BE49-F238E27FC236}">
                <a16:creationId xmlns:a16="http://schemas.microsoft.com/office/drawing/2014/main" xmlns="" id="{839739D0-6101-4299-BE5B-E0079C0A96FF}"/>
              </a:ext>
            </a:extLst>
          </p:cNvPr>
          <p:cNvSpPr txBox="1"/>
          <p:nvPr/>
        </p:nvSpPr>
        <p:spPr>
          <a:xfrm>
            <a:off x="3057828" y="4439088"/>
            <a:ext cx="559968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xmlns="" id="{86EF77A8-E35E-49EB-AB18-F0E1BA6C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78041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xmlns="" id="{6C59096C-2FDD-4FE2-BBE9-2C136DE6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xmlns="" id="{D1405C17-C099-4124-8085-9A40CBAA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6BC749C1-A700-40E7-8B6F-F40A2496E31A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142335"/>
            <a:chExt cx="2553484" cy="252028"/>
          </a:xfrm>
        </p:grpSpPr>
        <p:sp>
          <p:nvSpPr>
            <p:cNvPr id="53" name="순서도: 대체 처리 52">
              <a:extLst>
                <a:ext uri="{FF2B5EF4-FFF2-40B4-BE49-F238E27FC236}">
                  <a16:creationId xmlns:a16="http://schemas.microsoft.com/office/drawing/2014/main" xmlns="" id="{0CA2A720-1A86-433D-B6EB-6A4170DD4D3A}"/>
                </a:ext>
              </a:extLst>
            </p:cNvPr>
            <p:cNvSpPr/>
            <p:nvPr/>
          </p:nvSpPr>
          <p:spPr>
            <a:xfrm>
              <a:off x="732556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xmlns="" id="{3C528A7A-F38A-46EB-B4C8-A1D5572681AF}"/>
                </a:ext>
              </a:extLst>
            </p:cNvPr>
            <p:cNvSpPr/>
            <p:nvPr/>
          </p:nvSpPr>
          <p:spPr>
            <a:xfrm>
              <a:off x="7846434" y="3142335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순서도: 대체 처리 55">
              <a:extLst>
                <a:ext uri="{FF2B5EF4-FFF2-40B4-BE49-F238E27FC236}">
                  <a16:creationId xmlns:a16="http://schemas.microsoft.com/office/drawing/2014/main" xmlns="" id="{DD8212EB-E4A2-42C6-AC87-1696DBD1DCF3}"/>
                </a:ext>
              </a:extLst>
            </p:cNvPr>
            <p:cNvSpPr/>
            <p:nvPr/>
          </p:nvSpPr>
          <p:spPr>
            <a:xfrm>
              <a:off x="8367302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순서도: 대체 처리 56">
              <a:extLst>
                <a:ext uri="{FF2B5EF4-FFF2-40B4-BE49-F238E27FC236}">
                  <a16:creationId xmlns:a16="http://schemas.microsoft.com/office/drawing/2014/main" xmlns="" id="{A1AF592C-A98E-4DF0-8659-81975E214398}"/>
                </a:ext>
              </a:extLst>
            </p:cNvPr>
            <p:cNvSpPr/>
            <p:nvPr/>
          </p:nvSpPr>
          <p:spPr>
            <a:xfrm>
              <a:off x="8881919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xmlns="" id="{756F4C1D-DCD4-48D9-9420-6B776AB3CAFD}"/>
                </a:ext>
              </a:extLst>
            </p:cNvPr>
            <p:cNvSpPr/>
            <p:nvPr/>
          </p:nvSpPr>
          <p:spPr>
            <a:xfrm>
              <a:off x="9396536" y="3142335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xmlns="" id="{94703DBE-F163-4174-BAE4-67294DFDE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616477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0384AFA1-47E9-4441-921E-E531BB5F3441}"/>
              </a:ext>
            </a:extLst>
          </p:cNvPr>
          <p:cNvGrpSpPr/>
          <p:nvPr/>
        </p:nvGrpSpPr>
        <p:grpSpPr>
          <a:xfrm>
            <a:off x="1385308" y="3966714"/>
            <a:ext cx="4518464" cy="1234842"/>
            <a:chOff x="880441" y="3632182"/>
            <a:chExt cx="4518464" cy="123484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C92F10D8-16BC-4F10-8D9E-5117884F40D6}"/>
                </a:ext>
              </a:extLst>
            </p:cNvPr>
            <p:cNvGrpSpPr/>
            <p:nvPr/>
          </p:nvGrpSpPr>
          <p:grpSpPr>
            <a:xfrm>
              <a:off x="880441" y="3632182"/>
              <a:ext cx="4518464" cy="1234842"/>
              <a:chOff x="-86200" y="3381502"/>
              <a:chExt cx="4518464" cy="1234842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xmlns="" id="{3A8EAD6B-E3B4-4DB3-9B99-A90A9DC812E7}"/>
                  </a:ext>
                </a:extLst>
              </p:cNvPr>
              <p:cNvGrpSpPr/>
              <p:nvPr/>
            </p:nvGrpSpPr>
            <p:grpSpPr>
              <a:xfrm>
                <a:off x="-86200" y="3381502"/>
                <a:ext cx="4518463" cy="1234842"/>
                <a:chOff x="-183438" y="3596961"/>
                <a:chExt cx="4518463" cy="1234842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xmlns="" id="{C54ECD2E-14D7-4026-BF73-D57F2E27A89F}"/>
                    </a:ext>
                  </a:extLst>
                </p:cNvPr>
                <p:cNvSpPr/>
                <p:nvPr/>
              </p:nvSpPr>
              <p:spPr>
                <a:xfrm>
                  <a:off x="-183438" y="3896862"/>
                  <a:ext cx="4518463" cy="737724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6F21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각 삼각형 60">
                  <a:extLst>
                    <a:ext uri="{FF2B5EF4-FFF2-40B4-BE49-F238E27FC236}">
                      <a16:creationId xmlns:a16="http://schemas.microsoft.com/office/drawing/2014/main" xmlns="" id="{F1E605C4-2CE9-4123-89B7-D4EF05D313D0}"/>
                    </a:ext>
                  </a:extLst>
                </p:cNvPr>
                <p:cNvSpPr/>
                <p:nvPr/>
              </p:nvSpPr>
              <p:spPr>
                <a:xfrm flipH="1" flipV="1">
                  <a:off x="3254039" y="4643696"/>
                  <a:ext cx="195359" cy="188107"/>
                </a:xfrm>
                <a:prstGeom prst="rtTriangle">
                  <a:avLst/>
                </a:prstGeom>
                <a:solidFill>
                  <a:srgbClr val="6F218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62" name="Picture 2">
                  <a:extLst>
                    <a:ext uri="{FF2B5EF4-FFF2-40B4-BE49-F238E27FC236}">
                      <a16:creationId xmlns:a16="http://schemas.microsoft.com/office/drawing/2014/main" xmlns="" id="{F4BC9AA9-1588-4A02-8474-1C3D8ED4D0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3" r="86080" b="78336"/>
                <a:stretch/>
              </p:blipFill>
              <p:spPr bwMode="auto">
                <a:xfrm>
                  <a:off x="92549" y="3596961"/>
                  <a:ext cx="851256" cy="2926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id="{346632FA-283B-475A-B2A6-8134E220793F}"/>
                  </a:ext>
                </a:extLst>
              </p:cNvPr>
              <p:cNvSpPr txBox="1"/>
              <p:nvPr/>
            </p:nvSpPr>
            <p:spPr>
              <a:xfrm>
                <a:off x="76934" y="3783903"/>
                <a:ext cx="43553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사다리꼴의 넓이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윗변＋아랫변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)×(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)÷2</a:t>
                </a:r>
              </a:p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(7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＋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8)×4÷2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㎠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p:grpSp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xmlns="" id="{A156C4AE-DE3B-4150-B69D-90F0394B3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919" y="4158025"/>
              <a:ext cx="112154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3" name="사다리꼴 2">
            <a:extLst>
              <a:ext uri="{FF2B5EF4-FFF2-40B4-BE49-F238E27FC236}">
                <a16:creationId xmlns:a16="http://schemas.microsoft.com/office/drawing/2014/main" xmlns="" id="{BCCA64CA-8FCD-412A-996C-B945BBBCA62F}"/>
              </a:ext>
            </a:extLst>
          </p:cNvPr>
          <p:cNvSpPr/>
          <p:nvPr/>
        </p:nvSpPr>
        <p:spPr bwMode="auto">
          <a:xfrm>
            <a:off x="2438749" y="2610115"/>
            <a:ext cx="2239955" cy="1212625"/>
          </a:xfrm>
          <a:custGeom>
            <a:avLst/>
            <a:gdLst>
              <a:gd name="connsiteX0" fmla="*/ 0 w 2226996"/>
              <a:gd name="connsiteY0" fmla="*/ 1205481 h 1205481"/>
              <a:gd name="connsiteX1" fmla="*/ 294222 w 2226996"/>
              <a:gd name="connsiteY1" fmla="*/ 0 h 1205481"/>
              <a:gd name="connsiteX2" fmla="*/ 1932774 w 2226996"/>
              <a:gd name="connsiteY2" fmla="*/ 0 h 1205481"/>
              <a:gd name="connsiteX3" fmla="*/ 2226996 w 2226996"/>
              <a:gd name="connsiteY3" fmla="*/ 1205481 h 1205481"/>
              <a:gd name="connsiteX4" fmla="*/ 0 w 2226996"/>
              <a:gd name="connsiteY4" fmla="*/ 1205481 h 1205481"/>
              <a:gd name="connsiteX0" fmla="*/ 12959 w 2239955"/>
              <a:gd name="connsiteY0" fmla="*/ 1212625 h 1212625"/>
              <a:gd name="connsiteX1" fmla="*/ 0 w 2239955"/>
              <a:gd name="connsiteY1" fmla="*/ 0 h 1212625"/>
              <a:gd name="connsiteX2" fmla="*/ 1945733 w 2239955"/>
              <a:gd name="connsiteY2" fmla="*/ 7144 h 1212625"/>
              <a:gd name="connsiteX3" fmla="*/ 2239955 w 2239955"/>
              <a:gd name="connsiteY3" fmla="*/ 1212625 h 1212625"/>
              <a:gd name="connsiteX4" fmla="*/ 12959 w 2239955"/>
              <a:gd name="connsiteY4" fmla="*/ 1212625 h 121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9955" h="1212625">
                <a:moveTo>
                  <a:pt x="12959" y="1212625"/>
                </a:moveTo>
                <a:lnTo>
                  <a:pt x="0" y="0"/>
                </a:lnTo>
                <a:lnTo>
                  <a:pt x="1945733" y="7144"/>
                </a:lnTo>
                <a:lnTo>
                  <a:pt x="2239955" y="1212625"/>
                </a:lnTo>
                <a:lnTo>
                  <a:pt x="12959" y="1212625"/>
                </a:lnTo>
                <a:close/>
              </a:path>
            </a:pathLst>
          </a:custGeom>
          <a:solidFill>
            <a:srgbClr val="FFFF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4" name="오른쪽 대괄호 63">
            <a:extLst>
              <a:ext uri="{FF2B5EF4-FFF2-40B4-BE49-F238E27FC236}">
                <a16:creationId xmlns:a16="http://schemas.microsoft.com/office/drawing/2014/main" xmlns="" id="{3CA7A190-F750-46BC-B8A5-3E5ACED6C20C}"/>
              </a:ext>
            </a:extLst>
          </p:cNvPr>
          <p:cNvSpPr/>
          <p:nvPr/>
        </p:nvSpPr>
        <p:spPr bwMode="auto">
          <a:xfrm rot="5400000" flipV="1">
            <a:off x="3465258" y="2803940"/>
            <a:ext cx="200024" cy="2226995"/>
          </a:xfrm>
          <a:prstGeom prst="rightBracket">
            <a:avLst>
              <a:gd name="adj" fmla="val 556682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43">
            <a:extLst>
              <a:ext uri="{FF2B5EF4-FFF2-40B4-BE49-F238E27FC236}">
                <a16:creationId xmlns:a16="http://schemas.microsoft.com/office/drawing/2014/main" xmlns="" id="{BA6163B7-B2A6-4446-9046-6341DE8EC652}"/>
              </a:ext>
            </a:extLst>
          </p:cNvPr>
          <p:cNvSpPr txBox="1"/>
          <p:nvPr/>
        </p:nvSpPr>
        <p:spPr>
          <a:xfrm>
            <a:off x="3193175" y="3830613"/>
            <a:ext cx="65874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C45D4A65-65F1-4FEB-A365-F3C6B87BBF38}"/>
              </a:ext>
            </a:extLst>
          </p:cNvPr>
          <p:cNvGrpSpPr/>
          <p:nvPr/>
        </p:nvGrpSpPr>
        <p:grpSpPr>
          <a:xfrm>
            <a:off x="2447764" y="3670758"/>
            <a:ext cx="144762" cy="144762"/>
            <a:chOff x="1511660" y="3880299"/>
            <a:chExt cx="233774" cy="23377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CC9CE451-8775-48AD-AD54-3F1EF9574CE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D9E41227-27AB-4DF3-9489-41BB2F58B9EB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0628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0" name="오른쪽 대괄호 69">
            <a:extLst>
              <a:ext uri="{FF2B5EF4-FFF2-40B4-BE49-F238E27FC236}">
                <a16:creationId xmlns:a16="http://schemas.microsoft.com/office/drawing/2014/main" xmlns="" id="{8393C32E-8478-4D32-91F4-242BD8BB7231}"/>
              </a:ext>
            </a:extLst>
          </p:cNvPr>
          <p:cNvSpPr/>
          <p:nvPr/>
        </p:nvSpPr>
        <p:spPr bwMode="auto">
          <a:xfrm rot="10800000">
            <a:off x="2243185" y="2620745"/>
            <a:ext cx="200024" cy="1178164"/>
          </a:xfrm>
          <a:prstGeom prst="rightBracket">
            <a:avLst>
              <a:gd name="adj" fmla="val 290465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C0A5D341-D1E4-457D-BDEF-F2517430341B}"/>
              </a:ext>
            </a:extLst>
          </p:cNvPr>
          <p:cNvSpPr/>
          <p:nvPr/>
        </p:nvSpPr>
        <p:spPr bwMode="auto">
          <a:xfrm>
            <a:off x="2195736" y="3104964"/>
            <a:ext cx="144016" cy="2520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2" name="TextBox 43">
            <a:extLst>
              <a:ext uri="{FF2B5EF4-FFF2-40B4-BE49-F238E27FC236}">
                <a16:creationId xmlns:a16="http://schemas.microsoft.com/office/drawing/2014/main" xmlns="" id="{A0C67C6D-3A3E-4AA7-B7A9-580FE7371149}"/>
              </a:ext>
            </a:extLst>
          </p:cNvPr>
          <p:cNvSpPr txBox="1"/>
          <p:nvPr/>
        </p:nvSpPr>
        <p:spPr>
          <a:xfrm>
            <a:off x="1610515" y="3036964"/>
            <a:ext cx="11985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오른쪽 대괄호 72">
            <a:extLst>
              <a:ext uri="{FF2B5EF4-FFF2-40B4-BE49-F238E27FC236}">
                <a16:creationId xmlns:a16="http://schemas.microsoft.com/office/drawing/2014/main" xmlns="" id="{AC6C9A0C-C03D-4323-A555-7156D769CA67}"/>
              </a:ext>
            </a:extLst>
          </p:cNvPr>
          <p:cNvSpPr/>
          <p:nvPr/>
        </p:nvSpPr>
        <p:spPr bwMode="auto">
          <a:xfrm rot="16200000">
            <a:off x="3318755" y="1550827"/>
            <a:ext cx="187200" cy="1940204"/>
          </a:xfrm>
          <a:prstGeom prst="rightBracket">
            <a:avLst>
              <a:gd name="adj" fmla="val 518217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43">
            <a:extLst>
              <a:ext uri="{FF2B5EF4-FFF2-40B4-BE49-F238E27FC236}">
                <a16:creationId xmlns:a16="http://schemas.microsoft.com/office/drawing/2014/main" xmlns="" id="{22EF226D-BB3D-4283-B63B-8D302F4D4D42}"/>
              </a:ext>
            </a:extLst>
          </p:cNvPr>
          <p:cNvSpPr txBox="1"/>
          <p:nvPr/>
        </p:nvSpPr>
        <p:spPr>
          <a:xfrm>
            <a:off x="3068460" y="2231576"/>
            <a:ext cx="74745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046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xmlns="" id="{54A106B4-7914-4166-B0E2-FA828AEE6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412511"/>
              </p:ext>
            </p:extLst>
          </p:nvPr>
        </p:nvGraphicFramePr>
        <p:xfrm>
          <a:off x="7020272" y="689281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및다음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3" name="Picture 6">
            <a:extLst>
              <a:ext uri="{FF2B5EF4-FFF2-40B4-BE49-F238E27FC236}">
                <a16:creationId xmlns:a16="http://schemas.microsoft.com/office/drawing/2014/main" xmlns="" id="{6D53065B-DF28-492A-850C-76A55DD9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3">
            <a:extLst>
              <a:ext uri="{FF2B5EF4-FFF2-40B4-BE49-F238E27FC236}">
                <a16:creationId xmlns:a16="http://schemas.microsoft.com/office/drawing/2014/main" xmlns="" id="{4F542049-A7E0-4F31-8CF9-FFBEAC7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0D7120F2-D4B8-44E4-96F4-6F3DAC961F4E}"/>
              </a:ext>
            </a:extLst>
          </p:cNvPr>
          <p:cNvSpPr/>
          <p:nvPr/>
        </p:nvSpPr>
        <p:spPr>
          <a:xfrm>
            <a:off x="4391233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CC18DA2F-48D4-49BD-A737-1F2797552910}"/>
              </a:ext>
            </a:extLst>
          </p:cNvPr>
          <p:cNvSpPr/>
          <p:nvPr/>
        </p:nvSpPr>
        <p:spPr>
          <a:xfrm>
            <a:off x="5524120" y="506528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BD8B452B-7CDD-446B-802E-8452C0608179}"/>
              </a:ext>
            </a:extLst>
          </p:cNvPr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fontAlgn="ctr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사다리꼴에서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아랫변의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길이는 윗변의 길이보다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㎝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더 깁니다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이 사다리꼴의 넓이는 몇 ㎠입니까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266441BB-34B2-4831-9581-4521361E66A4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414548"/>
            <a:chExt cx="2553484" cy="252028"/>
          </a:xfrm>
        </p:grpSpPr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xmlns="" id="{7AA45443-04BA-43DE-8B8C-C7AA06BA53F2}"/>
                </a:ext>
              </a:extLst>
            </p:cNvPr>
            <p:cNvSpPr/>
            <p:nvPr/>
          </p:nvSpPr>
          <p:spPr>
            <a:xfrm>
              <a:off x="732556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순서도: 대체 처리 55">
              <a:extLst>
                <a:ext uri="{FF2B5EF4-FFF2-40B4-BE49-F238E27FC236}">
                  <a16:creationId xmlns:a16="http://schemas.microsoft.com/office/drawing/2014/main" xmlns="" id="{AF1E6F08-B7C1-4C50-BF03-6F7FD84974F7}"/>
                </a:ext>
              </a:extLst>
            </p:cNvPr>
            <p:cNvSpPr/>
            <p:nvPr/>
          </p:nvSpPr>
          <p:spPr>
            <a:xfrm>
              <a:off x="7846434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순서도: 대체 처리 56">
              <a:extLst>
                <a:ext uri="{FF2B5EF4-FFF2-40B4-BE49-F238E27FC236}">
                  <a16:creationId xmlns:a16="http://schemas.microsoft.com/office/drawing/2014/main" xmlns="" id="{58BCF4F2-C448-47BE-9A8B-DE5890A4DE1E}"/>
                </a:ext>
              </a:extLst>
            </p:cNvPr>
            <p:cNvSpPr/>
            <p:nvPr/>
          </p:nvSpPr>
          <p:spPr>
            <a:xfrm>
              <a:off x="8367302" y="3414548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xmlns="" id="{E383A97B-601C-4FEE-ABBC-A830BC811FE4}"/>
                </a:ext>
              </a:extLst>
            </p:cNvPr>
            <p:cNvSpPr/>
            <p:nvPr/>
          </p:nvSpPr>
          <p:spPr>
            <a:xfrm>
              <a:off x="8881919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순서도: 대체 처리 58">
              <a:extLst>
                <a:ext uri="{FF2B5EF4-FFF2-40B4-BE49-F238E27FC236}">
                  <a16:creationId xmlns:a16="http://schemas.microsoft.com/office/drawing/2014/main" xmlns="" id="{5331A666-9095-497E-AABA-7E3B28524BA3}"/>
                </a:ext>
              </a:extLst>
            </p:cNvPr>
            <p:cNvSpPr/>
            <p:nvPr/>
          </p:nvSpPr>
          <p:spPr>
            <a:xfrm>
              <a:off x="939653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사다리꼴 2">
            <a:extLst>
              <a:ext uri="{FF2B5EF4-FFF2-40B4-BE49-F238E27FC236}">
                <a16:creationId xmlns:a16="http://schemas.microsoft.com/office/drawing/2014/main" xmlns="" id="{01C88434-EC0E-4A97-B0A3-CE2DD50D80E7}"/>
              </a:ext>
            </a:extLst>
          </p:cNvPr>
          <p:cNvSpPr/>
          <p:nvPr/>
        </p:nvSpPr>
        <p:spPr bwMode="auto">
          <a:xfrm>
            <a:off x="2451709" y="2616465"/>
            <a:ext cx="2226996" cy="1206275"/>
          </a:xfrm>
          <a:custGeom>
            <a:avLst/>
            <a:gdLst>
              <a:gd name="connsiteX0" fmla="*/ 0 w 2226996"/>
              <a:gd name="connsiteY0" fmla="*/ 1205481 h 1205481"/>
              <a:gd name="connsiteX1" fmla="*/ 294222 w 2226996"/>
              <a:gd name="connsiteY1" fmla="*/ 0 h 1205481"/>
              <a:gd name="connsiteX2" fmla="*/ 1932774 w 2226996"/>
              <a:gd name="connsiteY2" fmla="*/ 0 h 1205481"/>
              <a:gd name="connsiteX3" fmla="*/ 2226996 w 2226996"/>
              <a:gd name="connsiteY3" fmla="*/ 1205481 h 1205481"/>
              <a:gd name="connsiteX4" fmla="*/ 0 w 2226996"/>
              <a:gd name="connsiteY4" fmla="*/ 1205481 h 1205481"/>
              <a:gd name="connsiteX0" fmla="*/ 12959 w 2239955"/>
              <a:gd name="connsiteY0" fmla="*/ 1212625 h 1212625"/>
              <a:gd name="connsiteX1" fmla="*/ 0 w 2239955"/>
              <a:gd name="connsiteY1" fmla="*/ 0 h 1212625"/>
              <a:gd name="connsiteX2" fmla="*/ 1945733 w 2239955"/>
              <a:gd name="connsiteY2" fmla="*/ 7144 h 1212625"/>
              <a:gd name="connsiteX3" fmla="*/ 2239955 w 2239955"/>
              <a:gd name="connsiteY3" fmla="*/ 1212625 h 1212625"/>
              <a:gd name="connsiteX4" fmla="*/ 12959 w 2239955"/>
              <a:gd name="connsiteY4" fmla="*/ 1212625 h 1212625"/>
              <a:gd name="connsiteX0" fmla="*/ 0 w 2226996"/>
              <a:gd name="connsiteY0" fmla="*/ 1206275 h 1206275"/>
              <a:gd name="connsiteX1" fmla="*/ 761741 w 2226996"/>
              <a:gd name="connsiteY1" fmla="*/ 0 h 1206275"/>
              <a:gd name="connsiteX2" fmla="*/ 1932774 w 2226996"/>
              <a:gd name="connsiteY2" fmla="*/ 794 h 1206275"/>
              <a:gd name="connsiteX3" fmla="*/ 2226996 w 2226996"/>
              <a:gd name="connsiteY3" fmla="*/ 1206275 h 1206275"/>
              <a:gd name="connsiteX4" fmla="*/ 0 w 2226996"/>
              <a:gd name="connsiteY4" fmla="*/ 1206275 h 120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6996" h="1206275">
                <a:moveTo>
                  <a:pt x="0" y="1206275"/>
                </a:moveTo>
                <a:lnTo>
                  <a:pt x="761741" y="0"/>
                </a:lnTo>
                <a:lnTo>
                  <a:pt x="1932774" y="794"/>
                </a:lnTo>
                <a:lnTo>
                  <a:pt x="2226996" y="1206275"/>
                </a:lnTo>
                <a:lnTo>
                  <a:pt x="0" y="1206275"/>
                </a:lnTo>
                <a:close/>
              </a:path>
            </a:pathLst>
          </a:custGeom>
          <a:solidFill>
            <a:srgbClr val="FF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오른쪽 대괄호 32">
            <a:extLst>
              <a:ext uri="{FF2B5EF4-FFF2-40B4-BE49-F238E27FC236}">
                <a16:creationId xmlns:a16="http://schemas.microsoft.com/office/drawing/2014/main" xmlns="" id="{3D8CE62B-DE11-4053-97E1-5835E48E7DAE}"/>
              </a:ext>
            </a:extLst>
          </p:cNvPr>
          <p:cNvSpPr/>
          <p:nvPr/>
        </p:nvSpPr>
        <p:spPr bwMode="auto">
          <a:xfrm rot="5400000" flipV="1">
            <a:off x="3465258" y="2803940"/>
            <a:ext cx="200024" cy="2226995"/>
          </a:xfrm>
          <a:prstGeom prst="rightBracket">
            <a:avLst>
              <a:gd name="adj" fmla="val 556682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3">
            <a:extLst>
              <a:ext uri="{FF2B5EF4-FFF2-40B4-BE49-F238E27FC236}">
                <a16:creationId xmlns:a16="http://schemas.microsoft.com/office/drawing/2014/main" xmlns="" id="{474B766C-A9BE-479B-A8FA-B523E7108A9C}"/>
              </a:ext>
            </a:extLst>
          </p:cNvPr>
          <p:cNvSpPr txBox="1"/>
          <p:nvPr/>
        </p:nvSpPr>
        <p:spPr>
          <a:xfrm>
            <a:off x="3241792" y="3872100"/>
            <a:ext cx="78534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75F3C9F5-3844-4372-9072-5CEFA7B6871B}"/>
              </a:ext>
            </a:extLst>
          </p:cNvPr>
          <p:cNvGrpSpPr/>
          <p:nvPr/>
        </p:nvGrpSpPr>
        <p:grpSpPr>
          <a:xfrm>
            <a:off x="3856067" y="3670758"/>
            <a:ext cx="144762" cy="144762"/>
            <a:chOff x="1511660" y="3880299"/>
            <a:chExt cx="233774" cy="23377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45038008-AE21-46D7-8515-C9DB027DEDD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F67E6946-87CD-4B27-B31E-09CDC917A4CF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0628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8" name="오른쪽 대괄호 37">
            <a:extLst>
              <a:ext uri="{FF2B5EF4-FFF2-40B4-BE49-F238E27FC236}">
                <a16:creationId xmlns:a16="http://schemas.microsoft.com/office/drawing/2014/main" xmlns="" id="{059BC847-6FC9-43EA-A4DC-75029C3250CD}"/>
              </a:ext>
            </a:extLst>
          </p:cNvPr>
          <p:cNvSpPr/>
          <p:nvPr/>
        </p:nvSpPr>
        <p:spPr bwMode="auto">
          <a:xfrm rot="10800000">
            <a:off x="3651488" y="2620745"/>
            <a:ext cx="200024" cy="1178164"/>
          </a:xfrm>
          <a:prstGeom prst="rightBracket">
            <a:avLst>
              <a:gd name="adj" fmla="val 290465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A870707-8581-4725-8A22-47E2F553669A}"/>
              </a:ext>
            </a:extLst>
          </p:cNvPr>
          <p:cNvSpPr/>
          <p:nvPr/>
        </p:nvSpPr>
        <p:spPr bwMode="auto">
          <a:xfrm>
            <a:off x="2195736" y="3104964"/>
            <a:ext cx="144016" cy="2520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43">
            <a:extLst>
              <a:ext uri="{FF2B5EF4-FFF2-40B4-BE49-F238E27FC236}">
                <a16:creationId xmlns:a16="http://schemas.microsoft.com/office/drawing/2014/main" xmlns="" id="{FAE0BAF3-64E5-45F7-B7AC-DE83CDED0696}"/>
              </a:ext>
            </a:extLst>
          </p:cNvPr>
          <p:cNvSpPr txBox="1"/>
          <p:nvPr/>
        </p:nvSpPr>
        <p:spPr>
          <a:xfrm>
            <a:off x="2973099" y="3036964"/>
            <a:ext cx="8215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35BA1655-775A-4D46-A00C-DBE56C1B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866598" y="2623608"/>
            <a:ext cx="0" cy="11880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72EBEFFF-9E6A-4DDD-B092-DF1A2811F682}"/>
              </a:ext>
            </a:extLst>
          </p:cNvPr>
          <p:cNvSpPr/>
          <p:nvPr/>
        </p:nvSpPr>
        <p:spPr>
          <a:xfrm>
            <a:off x="3662802" y="4441767"/>
            <a:ext cx="44114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DEDC3F6-AF4A-48E7-9E06-BEE9DBC5F996}"/>
              </a:ext>
            </a:extLst>
          </p:cNvPr>
          <p:cNvSpPr txBox="1"/>
          <p:nvPr/>
        </p:nvSpPr>
        <p:spPr>
          <a:xfrm>
            <a:off x="3057827" y="4433894"/>
            <a:ext cx="559968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3">
            <a:extLst>
              <a:ext uri="{FF2B5EF4-FFF2-40B4-BE49-F238E27FC236}">
                <a16:creationId xmlns:a16="http://schemas.microsoft.com/office/drawing/2014/main" xmlns="" id="{30195BCF-6434-4C34-A2D9-8CB92327BA11}"/>
              </a:ext>
            </a:extLst>
          </p:cNvPr>
          <p:cNvSpPr txBox="1"/>
          <p:nvPr/>
        </p:nvSpPr>
        <p:spPr>
          <a:xfrm>
            <a:off x="3057828" y="4439088"/>
            <a:ext cx="559968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xmlns="" id="{5866085F-B079-4D8F-A907-C37B094A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78041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60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29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pic>
        <p:nvPicPr>
          <p:cNvPr id="73" name="Picture 6">
            <a:extLst>
              <a:ext uri="{FF2B5EF4-FFF2-40B4-BE49-F238E27FC236}">
                <a16:creationId xmlns:a16="http://schemas.microsoft.com/office/drawing/2014/main" xmlns="" id="{6D53065B-DF28-492A-850C-76A55DD9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3">
            <a:extLst>
              <a:ext uri="{FF2B5EF4-FFF2-40B4-BE49-F238E27FC236}">
                <a16:creationId xmlns:a16="http://schemas.microsoft.com/office/drawing/2014/main" xmlns="" id="{4F542049-A7E0-4F31-8CF9-FFBEAC7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82" y="5231838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TextBox 43">
            <a:extLst>
              <a:ext uri="{FF2B5EF4-FFF2-40B4-BE49-F238E27FC236}">
                <a16:creationId xmlns:a16="http://schemas.microsoft.com/office/drawing/2014/main" xmlns="" id="{BD8B452B-7CDD-446B-802E-8452C0608179}"/>
              </a:ext>
            </a:extLst>
          </p:cNvPr>
          <p:cNvSpPr txBox="1"/>
          <p:nvPr/>
        </p:nvSpPr>
        <p:spPr>
          <a:xfrm>
            <a:off x="644499" y="1604119"/>
            <a:ext cx="5921451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fontAlgn="ctr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사다리꼴에서 </a:t>
            </a:r>
            <a:r>
              <a:rPr lang="ko-KR" altLang="en-US" sz="1900" dirty="0" err="1">
                <a:latin typeface="맑은 고딕" pitchFamily="50" charset="-127"/>
                <a:ea typeface="맑은 고딕" pitchFamily="50" charset="-127"/>
              </a:rPr>
              <a:t>아랫변의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 길이는 윗변의 길이보다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㎝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더 깁니다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이 사다리꼴의 넓이는 몇 ㎠입니까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266441BB-34B2-4831-9581-4521361E66A4}"/>
              </a:ext>
            </a:extLst>
          </p:cNvPr>
          <p:cNvGrpSpPr/>
          <p:nvPr/>
        </p:nvGrpSpPr>
        <p:grpSpPr>
          <a:xfrm>
            <a:off x="4184286" y="1063984"/>
            <a:ext cx="2553484" cy="252028"/>
            <a:chOff x="7325566" y="3414548"/>
            <a:chExt cx="2553484" cy="252028"/>
          </a:xfrm>
        </p:grpSpPr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xmlns="" id="{7AA45443-04BA-43DE-8B8C-C7AA06BA53F2}"/>
                </a:ext>
              </a:extLst>
            </p:cNvPr>
            <p:cNvSpPr/>
            <p:nvPr/>
          </p:nvSpPr>
          <p:spPr>
            <a:xfrm>
              <a:off x="732556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순서도: 대체 처리 55">
              <a:extLst>
                <a:ext uri="{FF2B5EF4-FFF2-40B4-BE49-F238E27FC236}">
                  <a16:creationId xmlns:a16="http://schemas.microsoft.com/office/drawing/2014/main" xmlns="" id="{AF1E6F08-B7C1-4C50-BF03-6F7FD84974F7}"/>
                </a:ext>
              </a:extLst>
            </p:cNvPr>
            <p:cNvSpPr/>
            <p:nvPr/>
          </p:nvSpPr>
          <p:spPr>
            <a:xfrm>
              <a:off x="7846434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순서도: 대체 처리 56">
              <a:extLst>
                <a:ext uri="{FF2B5EF4-FFF2-40B4-BE49-F238E27FC236}">
                  <a16:creationId xmlns:a16="http://schemas.microsoft.com/office/drawing/2014/main" xmlns="" id="{58BCF4F2-C448-47BE-9A8B-DE5890A4DE1E}"/>
                </a:ext>
              </a:extLst>
            </p:cNvPr>
            <p:cNvSpPr/>
            <p:nvPr/>
          </p:nvSpPr>
          <p:spPr>
            <a:xfrm>
              <a:off x="8367302" y="3414548"/>
              <a:ext cx="482514" cy="252028"/>
            </a:xfrm>
            <a:prstGeom prst="flowChartAlternateProcess">
              <a:avLst/>
            </a:prstGeom>
            <a:solidFill>
              <a:srgbClr val="A46B5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순서도: 대체 처리 57">
              <a:extLst>
                <a:ext uri="{FF2B5EF4-FFF2-40B4-BE49-F238E27FC236}">
                  <a16:creationId xmlns:a16="http://schemas.microsoft.com/office/drawing/2014/main" xmlns="" id="{E383A97B-601C-4FEE-ABBC-A830BC811FE4}"/>
                </a:ext>
              </a:extLst>
            </p:cNvPr>
            <p:cNvSpPr/>
            <p:nvPr/>
          </p:nvSpPr>
          <p:spPr>
            <a:xfrm>
              <a:off x="8881919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순서도: 대체 처리 58">
              <a:extLst>
                <a:ext uri="{FF2B5EF4-FFF2-40B4-BE49-F238E27FC236}">
                  <a16:creationId xmlns:a16="http://schemas.microsoft.com/office/drawing/2014/main" xmlns="" id="{5331A666-9095-497E-AABA-7E3B28524BA3}"/>
                </a:ext>
              </a:extLst>
            </p:cNvPr>
            <p:cNvSpPr/>
            <p:nvPr/>
          </p:nvSpPr>
          <p:spPr>
            <a:xfrm>
              <a:off x="9396536" y="3414548"/>
              <a:ext cx="482514" cy="252028"/>
            </a:xfrm>
            <a:prstGeom prst="flowChartAlternateProcess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 </a:t>
              </a:r>
              <a:r>
                <a:rPr lang="en-US" altLang="ko-KR" sz="1000" b="1" dirty="0">
                  <a:solidFill>
                    <a:srgbClr val="A46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000" b="1" dirty="0">
                <a:solidFill>
                  <a:srgbClr val="A46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사다리꼴 2">
            <a:extLst>
              <a:ext uri="{FF2B5EF4-FFF2-40B4-BE49-F238E27FC236}">
                <a16:creationId xmlns:a16="http://schemas.microsoft.com/office/drawing/2014/main" xmlns="" id="{01C88434-EC0E-4A97-B0A3-CE2DD50D80E7}"/>
              </a:ext>
            </a:extLst>
          </p:cNvPr>
          <p:cNvSpPr/>
          <p:nvPr/>
        </p:nvSpPr>
        <p:spPr bwMode="auto">
          <a:xfrm>
            <a:off x="2451709" y="2616465"/>
            <a:ext cx="2226996" cy="1206275"/>
          </a:xfrm>
          <a:custGeom>
            <a:avLst/>
            <a:gdLst>
              <a:gd name="connsiteX0" fmla="*/ 0 w 2226996"/>
              <a:gd name="connsiteY0" fmla="*/ 1205481 h 1205481"/>
              <a:gd name="connsiteX1" fmla="*/ 294222 w 2226996"/>
              <a:gd name="connsiteY1" fmla="*/ 0 h 1205481"/>
              <a:gd name="connsiteX2" fmla="*/ 1932774 w 2226996"/>
              <a:gd name="connsiteY2" fmla="*/ 0 h 1205481"/>
              <a:gd name="connsiteX3" fmla="*/ 2226996 w 2226996"/>
              <a:gd name="connsiteY3" fmla="*/ 1205481 h 1205481"/>
              <a:gd name="connsiteX4" fmla="*/ 0 w 2226996"/>
              <a:gd name="connsiteY4" fmla="*/ 1205481 h 1205481"/>
              <a:gd name="connsiteX0" fmla="*/ 12959 w 2239955"/>
              <a:gd name="connsiteY0" fmla="*/ 1212625 h 1212625"/>
              <a:gd name="connsiteX1" fmla="*/ 0 w 2239955"/>
              <a:gd name="connsiteY1" fmla="*/ 0 h 1212625"/>
              <a:gd name="connsiteX2" fmla="*/ 1945733 w 2239955"/>
              <a:gd name="connsiteY2" fmla="*/ 7144 h 1212625"/>
              <a:gd name="connsiteX3" fmla="*/ 2239955 w 2239955"/>
              <a:gd name="connsiteY3" fmla="*/ 1212625 h 1212625"/>
              <a:gd name="connsiteX4" fmla="*/ 12959 w 2239955"/>
              <a:gd name="connsiteY4" fmla="*/ 1212625 h 1212625"/>
              <a:gd name="connsiteX0" fmla="*/ 0 w 2226996"/>
              <a:gd name="connsiteY0" fmla="*/ 1206275 h 1206275"/>
              <a:gd name="connsiteX1" fmla="*/ 761741 w 2226996"/>
              <a:gd name="connsiteY1" fmla="*/ 0 h 1206275"/>
              <a:gd name="connsiteX2" fmla="*/ 1932774 w 2226996"/>
              <a:gd name="connsiteY2" fmla="*/ 794 h 1206275"/>
              <a:gd name="connsiteX3" fmla="*/ 2226996 w 2226996"/>
              <a:gd name="connsiteY3" fmla="*/ 1206275 h 1206275"/>
              <a:gd name="connsiteX4" fmla="*/ 0 w 2226996"/>
              <a:gd name="connsiteY4" fmla="*/ 1206275 h 120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6996" h="1206275">
                <a:moveTo>
                  <a:pt x="0" y="1206275"/>
                </a:moveTo>
                <a:lnTo>
                  <a:pt x="761741" y="0"/>
                </a:lnTo>
                <a:lnTo>
                  <a:pt x="1932774" y="794"/>
                </a:lnTo>
                <a:lnTo>
                  <a:pt x="2226996" y="1206275"/>
                </a:lnTo>
                <a:lnTo>
                  <a:pt x="0" y="1206275"/>
                </a:lnTo>
                <a:close/>
              </a:path>
            </a:pathLst>
          </a:custGeom>
          <a:solidFill>
            <a:srgbClr val="FF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ko-KR" altLang="en-US" sz="18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오른쪽 대괄호 32">
            <a:extLst>
              <a:ext uri="{FF2B5EF4-FFF2-40B4-BE49-F238E27FC236}">
                <a16:creationId xmlns:a16="http://schemas.microsoft.com/office/drawing/2014/main" xmlns="" id="{3D8CE62B-DE11-4053-97E1-5835E48E7DAE}"/>
              </a:ext>
            </a:extLst>
          </p:cNvPr>
          <p:cNvSpPr/>
          <p:nvPr/>
        </p:nvSpPr>
        <p:spPr bwMode="auto">
          <a:xfrm rot="5400000" flipV="1">
            <a:off x="3465258" y="2803940"/>
            <a:ext cx="200024" cy="2226995"/>
          </a:xfrm>
          <a:prstGeom prst="rightBracket">
            <a:avLst>
              <a:gd name="adj" fmla="val 556682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43">
            <a:extLst>
              <a:ext uri="{FF2B5EF4-FFF2-40B4-BE49-F238E27FC236}">
                <a16:creationId xmlns:a16="http://schemas.microsoft.com/office/drawing/2014/main" xmlns="" id="{474B766C-A9BE-479B-A8FA-B523E7108A9C}"/>
              </a:ext>
            </a:extLst>
          </p:cNvPr>
          <p:cNvSpPr txBox="1"/>
          <p:nvPr/>
        </p:nvSpPr>
        <p:spPr>
          <a:xfrm>
            <a:off x="3281888" y="3872100"/>
            <a:ext cx="70515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75F3C9F5-3844-4372-9072-5CEFA7B6871B}"/>
              </a:ext>
            </a:extLst>
          </p:cNvPr>
          <p:cNvGrpSpPr/>
          <p:nvPr/>
        </p:nvGrpSpPr>
        <p:grpSpPr>
          <a:xfrm>
            <a:off x="3856067" y="3670758"/>
            <a:ext cx="144762" cy="144762"/>
            <a:chOff x="1511660" y="3880299"/>
            <a:chExt cx="233774" cy="23377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45038008-AE21-46D7-8515-C9DB027DEDD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1660" y="3893287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F67E6946-87CD-4B27-B31E-09CDC917A4CF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606283" y="3997186"/>
              <a:ext cx="233774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8" name="오른쪽 대괄호 37">
            <a:extLst>
              <a:ext uri="{FF2B5EF4-FFF2-40B4-BE49-F238E27FC236}">
                <a16:creationId xmlns:a16="http://schemas.microsoft.com/office/drawing/2014/main" xmlns="" id="{059BC847-6FC9-43EA-A4DC-75029C3250CD}"/>
              </a:ext>
            </a:extLst>
          </p:cNvPr>
          <p:cNvSpPr/>
          <p:nvPr/>
        </p:nvSpPr>
        <p:spPr bwMode="auto">
          <a:xfrm rot="10800000">
            <a:off x="3651488" y="2620745"/>
            <a:ext cx="200024" cy="1178164"/>
          </a:xfrm>
          <a:prstGeom prst="rightBracket">
            <a:avLst>
              <a:gd name="adj" fmla="val 290465"/>
            </a:avLst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A870707-8581-4725-8A22-47E2F553669A}"/>
              </a:ext>
            </a:extLst>
          </p:cNvPr>
          <p:cNvSpPr/>
          <p:nvPr/>
        </p:nvSpPr>
        <p:spPr bwMode="auto">
          <a:xfrm>
            <a:off x="2195736" y="3104964"/>
            <a:ext cx="144016" cy="2520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43">
            <a:extLst>
              <a:ext uri="{FF2B5EF4-FFF2-40B4-BE49-F238E27FC236}">
                <a16:creationId xmlns:a16="http://schemas.microsoft.com/office/drawing/2014/main" xmlns="" id="{FAE0BAF3-64E5-45F7-B7AC-DE83CDED0696}"/>
              </a:ext>
            </a:extLst>
          </p:cNvPr>
          <p:cNvSpPr txBox="1"/>
          <p:nvPr/>
        </p:nvSpPr>
        <p:spPr>
          <a:xfrm>
            <a:off x="2973099" y="3036964"/>
            <a:ext cx="8215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㎝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35BA1655-775A-4D46-A00C-DBE56C1B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866598" y="2623608"/>
            <a:ext cx="0" cy="11880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72EBEFFF-9E6A-4DDD-B092-DF1A2811F682}"/>
              </a:ext>
            </a:extLst>
          </p:cNvPr>
          <p:cNvSpPr/>
          <p:nvPr/>
        </p:nvSpPr>
        <p:spPr>
          <a:xfrm>
            <a:off x="3585992" y="4441767"/>
            <a:ext cx="44114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DEDC3F6-AF4A-48E7-9E06-BEE9DBC5F996}"/>
              </a:ext>
            </a:extLst>
          </p:cNvPr>
          <p:cNvSpPr txBox="1"/>
          <p:nvPr/>
        </p:nvSpPr>
        <p:spPr>
          <a:xfrm>
            <a:off x="3057827" y="4433894"/>
            <a:ext cx="559968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3">
            <a:extLst>
              <a:ext uri="{FF2B5EF4-FFF2-40B4-BE49-F238E27FC236}">
                <a16:creationId xmlns:a16="http://schemas.microsoft.com/office/drawing/2014/main" xmlns="" id="{30195BCF-6434-4C34-A2D9-8CB92327BA11}"/>
              </a:ext>
            </a:extLst>
          </p:cNvPr>
          <p:cNvSpPr txBox="1"/>
          <p:nvPr/>
        </p:nvSpPr>
        <p:spPr>
          <a:xfrm>
            <a:off x="3057828" y="4439088"/>
            <a:ext cx="559968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xmlns="" id="{5866085F-B079-4D8F-A907-C37B094A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780414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58B28C68-6783-4C59-B45C-0A83E1D8D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023091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428F6565-0AD4-445C-9209-146EA7A6E366}"/>
              </a:ext>
            </a:extLst>
          </p:cNvPr>
          <p:cNvGrpSpPr/>
          <p:nvPr/>
        </p:nvGrpSpPr>
        <p:grpSpPr>
          <a:xfrm>
            <a:off x="1385308" y="3521753"/>
            <a:ext cx="4518464" cy="1679803"/>
            <a:chOff x="880441" y="3187221"/>
            <a:chExt cx="4518464" cy="167980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9E1871B6-ABFC-41F1-9360-CC209C4E1713}"/>
                </a:ext>
              </a:extLst>
            </p:cNvPr>
            <p:cNvGrpSpPr/>
            <p:nvPr/>
          </p:nvGrpSpPr>
          <p:grpSpPr>
            <a:xfrm>
              <a:off x="880441" y="3187221"/>
              <a:ext cx="4518464" cy="1679803"/>
              <a:chOff x="-86200" y="2936541"/>
              <a:chExt cx="4518464" cy="167980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xmlns="" id="{6506DEB4-A041-4411-94EC-18C657F1D5F3}"/>
                  </a:ext>
                </a:extLst>
              </p:cNvPr>
              <p:cNvGrpSpPr/>
              <p:nvPr/>
            </p:nvGrpSpPr>
            <p:grpSpPr>
              <a:xfrm>
                <a:off x="-86200" y="2936541"/>
                <a:ext cx="4518463" cy="1679803"/>
                <a:chOff x="-183438" y="3152000"/>
                <a:chExt cx="4518463" cy="1679803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xmlns="" id="{9B9B2E72-50A3-4C9D-B287-D2C5D6465290}"/>
                    </a:ext>
                  </a:extLst>
                </p:cNvPr>
                <p:cNvSpPr/>
                <p:nvPr/>
              </p:nvSpPr>
              <p:spPr>
                <a:xfrm>
                  <a:off x="-183438" y="3457042"/>
                  <a:ext cx="4518463" cy="1177544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6F21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각 삼각형 59">
                  <a:extLst>
                    <a:ext uri="{FF2B5EF4-FFF2-40B4-BE49-F238E27FC236}">
                      <a16:creationId xmlns:a16="http://schemas.microsoft.com/office/drawing/2014/main" xmlns="" id="{555984B2-25E2-4D09-9A16-B4E5110371C6}"/>
                    </a:ext>
                  </a:extLst>
                </p:cNvPr>
                <p:cNvSpPr/>
                <p:nvPr/>
              </p:nvSpPr>
              <p:spPr>
                <a:xfrm flipH="1" flipV="1">
                  <a:off x="3254039" y="4643696"/>
                  <a:ext cx="195359" cy="188107"/>
                </a:xfrm>
                <a:prstGeom prst="rtTriangle">
                  <a:avLst/>
                </a:prstGeom>
                <a:solidFill>
                  <a:srgbClr val="6F218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61" name="Picture 2">
                  <a:extLst>
                    <a:ext uri="{FF2B5EF4-FFF2-40B4-BE49-F238E27FC236}">
                      <a16:creationId xmlns:a16="http://schemas.microsoft.com/office/drawing/2014/main" xmlns="" id="{B24FCEB3-8DD0-42E6-B9B0-C61FBEE60A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3" r="86080" b="78336"/>
                <a:stretch/>
              </p:blipFill>
              <p:spPr bwMode="auto">
                <a:xfrm>
                  <a:off x="92549" y="3152000"/>
                  <a:ext cx="851256" cy="2926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A7909300-BDB2-4381-86DD-D840C01BAE13}"/>
                  </a:ext>
                </a:extLst>
              </p:cNvPr>
              <p:cNvSpPr txBox="1"/>
              <p:nvPr/>
            </p:nvSpPr>
            <p:spPr>
              <a:xfrm>
                <a:off x="76934" y="3295507"/>
                <a:ext cx="43553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아랫변의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길이가 윗변보다 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㎝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더 길므로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/>
                </a:r>
                <a:b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윗변의 길이는 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㎝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입니다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사다리꼴의 넓이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윗변＋아랫변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)×(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)÷2</a:t>
                </a:r>
              </a:p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(6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＋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10)×5÷2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40(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㎠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p:grpSp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xmlns="" id="{A8459251-8322-4189-A65B-D10E73471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793" y="4170591"/>
              <a:ext cx="79882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4">
              <a:extLst>
                <a:ext uri="{FF2B5EF4-FFF2-40B4-BE49-F238E27FC236}">
                  <a16:creationId xmlns:a16="http://schemas.microsoft.com/office/drawing/2014/main" xmlns="" id="{4015F6E5-1985-482F-AB7B-42EC85BE95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793" y="3671996"/>
              <a:ext cx="79882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0115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788EAD1-FEAD-4018-B0EC-140F75B6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220459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16417"/>
              </p:ext>
            </p:extLst>
          </p:nvPr>
        </p:nvGraphicFramePr>
        <p:xfrm>
          <a:off x="7020272" y="689281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1,2,3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구해야할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것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주어진것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약물 및 밑줄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 형식 비고 참고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수정 있음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단위는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답박스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밖으로 빼기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다음 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153D3CD-F0D9-44F9-9B1E-38FCB17A1A98}"/>
              </a:ext>
            </a:extLst>
          </p:cNvPr>
          <p:cNvSpPr/>
          <p:nvPr/>
        </p:nvSpPr>
        <p:spPr>
          <a:xfrm>
            <a:off x="58740" y="14825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2C61122-6802-47C0-B301-39B17E181676}"/>
              </a:ext>
            </a:extLst>
          </p:cNvPr>
          <p:cNvSpPr/>
          <p:nvPr/>
        </p:nvSpPr>
        <p:spPr>
          <a:xfrm>
            <a:off x="5794157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F69FC2E2-ABF2-4E15-904D-6CC443D34F6E}"/>
              </a:ext>
            </a:extLst>
          </p:cNvPr>
          <p:cNvSpPr/>
          <p:nvPr/>
        </p:nvSpPr>
        <p:spPr>
          <a:xfrm>
            <a:off x="6804062" y="162731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13">
            <a:extLst>
              <a:ext uri="{FF2B5EF4-FFF2-40B4-BE49-F238E27FC236}">
                <a16:creationId xmlns:a16="http://schemas.microsoft.com/office/drawing/2014/main" xmlns="" id="{FF03ED69-8507-4902-BD46-9E4A51DD2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9" y="4927703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856BAF7-CC16-4085-A00C-64D4BD15AD5C}"/>
              </a:ext>
            </a:extLst>
          </p:cNvPr>
          <p:cNvSpPr/>
          <p:nvPr/>
        </p:nvSpPr>
        <p:spPr>
          <a:xfrm>
            <a:off x="4790706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3E552E0D-E627-4F7D-8A40-642EF32BEB4F}"/>
              </a:ext>
            </a:extLst>
          </p:cNvPr>
          <p:cNvSpPr/>
          <p:nvPr/>
        </p:nvSpPr>
        <p:spPr>
          <a:xfrm>
            <a:off x="4738724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8404D6F4-8403-4BF3-9932-A42B0E48D883}"/>
              </a:ext>
            </a:extLst>
          </p:cNvPr>
          <p:cNvSpPr/>
          <p:nvPr/>
        </p:nvSpPr>
        <p:spPr>
          <a:xfrm>
            <a:off x="6745364" y="204807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ED0D3C1F-F367-425D-9395-0F1E609ABF67}"/>
              </a:ext>
            </a:extLst>
          </p:cNvPr>
          <p:cNvSpPr/>
          <p:nvPr/>
        </p:nvSpPr>
        <p:spPr>
          <a:xfrm>
            <a:off x="5274733" y="26104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E82DDC5-89FF-499C-9D16-7BBC6B110B03}"/>
              </a:ext>
            </a:extLst>
          </p:cNvPr>
          <p:cNvSpPr/>
          <p:nvPr/>
        </p:nvSpPr>
        <p:spPr>
          <a:xfrm>
            <a:off x="5127248" y="3689825"/>
            <a:ext cx="44114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ADACDDB-8D79-442A-96DE-E20B7388F7B3}"/>
              </a:ext>
            </a:extLst>
          </p:cNvPr>
          <p:cNvSpPr txBox="1"/>
          <p:nvPr/>
        </p:nvSpPr>
        <p:spPr>
          <a:xfrm>
            <a:off x="4599083" y="3681952"/>
            <a:ext cx="559968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43">
            <a:extLst>
              <a:ext uri="{FF2B5EF4-FFF2-40B4-BE49-F238E27FC236}">
                <a16:creationId xmlns:a16="http://schemas.microsoft.com/office/drawing/2014/main" xmlns="" id="{C4C23FC5-8188-4F14-837A-C6352DBD3E66}"/>
              </a:ext>
            </a:extLst>
          </p:cNvPr>
          <p:cNvSpPr txBox="1"/>
          <p:nvPr/>
        </p:nvSpPr>
        <p:spPr>
          <a:xfrm>
            <a:off x="4599084" y="3687146"/>
            <a:ext cx="559968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xmlns="" id="{C20AD788-2F6D-4D77-BBF4-A67CC5F1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8" y="4028472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179EF71-1C66-4840-9D05-A0DA8AAA0627}"/>
              </a:ext>
            </a:extLst>
          </p:cNvPr>
          <p:cNvSpPr/>
          <p:nvPr/>
        </p:nvSpPr>
        <p:spPr>
          <a:xfrm>
            <a:off x="4572000" y="3665997"/>
            <a:ext cx="1025354" cy="632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42A1B477-8A24-45E7-B3CC-0FD1C862FED2}"/>
              </a:ext>
            </a:extLst>
          </p:cNvPr>
          <p:cNvSpPr/>
          <p:nvPr/>
        </p:nvSpPr>
        <p:spPr>
          <a:xfrm>
            <a:off x="4520018" y="355645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D84A7DD-1CE4-4966-A48C-050E5CDFD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858" y="2556696"/>
            <a:ext cx="1332684" cy="2181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E292EB6-23BD-4DBF-BA73-A97EEF808BA7}"/>
              </a:ext>
            </a:extLst>
          </p:cNvPr>
          <p:cNvSpPr/>
          <p:nvPr/>
        </p:nvSpPr>
        <p:spPr>
          <a:xfrm>
            <a:off x="720091" y="5892001"/>
            <a:ext cx="6151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hlinkClick r:id="rId7"/>
              </a:rPr>
              <a:t>http://cdata.tsherpa.co.kr/tsherpa/MultiMedia/Flash/2020/curri/index.html?flashxmlnum=soboro2&amp;classa=A8-C1-62-KK-KA-02-03-04-0-0-0-0&amp;classno=AA_SAMPLE/nproto_sample/DA/nproto_cmn_914.html</a:t>
            </a:r>
            <a:r>
              <a:rPr lang="ko-KR" altLang="en-US" dirty="0"/>
              <a:t> 문제</a:t>
            </a:r>
            <a:r>
              <a:rPr lang="en-US" altLang="ko-KR" dirty="0"/>
              <a:t>10</a:t>
            </a:r>
            <a:r>
              <a:rPr lang="ko-KR" altLang="en-US" dirty="0"/>
              <a:t>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4144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788EAD1-FEAD-4018-B0EC-140F75B6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220459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5" name="Picture 13">
            <a:extLst>
              <a:ext uri="{FF2B5EF4-FFF2-40B4-BE49-F238E27FC236}">
                <a16:creationId xmlns:a16="http://schemas.microsoft.com/office/drawing/2014/main" xmlns="" id="{FF03ED69-8507-4902-BD46-9E4A51DD2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9" y="4927703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856BAF7-CC16-4085-A00C-64D4BD15AD5C}"/>
              </a:ext>
            </a:extLst>
          </p:cNvPr>
          <p:cNvSpPr/>
          <p:nvPr/>
        </p:nvSpPr>
        <p:spPr>
          <a:xfrm>
            <a:off x="4790706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E82DDC5-89FF-499C-9D16-7BBC6B110B03}"/>
              </a:ext>
            </a:extLst>
          </p:cNvPr>
          <p:cNvSpPr/>
          <p:nvPr/>
        </p:nvSpPr>
        <p:spPr>
          <a:xfrm>
            <a:off x="5127248" y="3689825"/>
            <a:ext cx="44114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ADACDDB-8D79-442A-96DE-E20B7388F7B3}"/>
              </a:ext>
            </a:extLst>
          </p:cNvPr>
          <p:cNvSpPr txBox="1"/>
          <p:nvPr/>
        </p:nvSpPr>
        <p:spPr>
          <a:xfrm>
            <a:off x="4599083" y="3681952"/>
            <a:ext cx="559968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43">
            <a:extLst>
              <a:ext uri="{FF2B5EF4-FFF2-40B4-BE49-F238E27FC236}">
                <a16:creationId xmlns:a16="http://schemas.microsoft.com/office/drawing/2014/main" xmlns="" id="{C4C23FC5-8188-4F14-837A-C6352DBD3E66}"/>
              </a:ext>
            </a:extLst>
          </p:cNvPr>
          <p:cNvSpPr txBox="1"/>
          <p:nvPr/>
        </p:nvSpPr>
        <p:spPr>
          <a:xfrm>
            <a:off x="4599084" y="3687146"/>
            <a:ext cx="559968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xmlns="" id="{C20AD788-2F6D-4D77-BBF4-A67CC5F1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8" y="4028472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179EF71-1C66-4840-9D05-A0DA8AAA0627}"/>
              </a:ext>
            </a:extLst>
          </p:cNvPr>
          <p:cNvSpPr/>
          <p:nvPr/>
        </p:nvSpPr>
        <p:spPr>
          <a:xfrm>
            <a:off x="4572000" y="3665997"/>
            <a:ext cx="1025354" cy="632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D84A7DD-1CE4-4966-A48C-050E5CDFD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858" y="2556696"/>
            <a:ext cx="1332684" cy="2181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E292EB6-23BD-4DBF-BA73-A97EEF808BA7}"/>
              </a:ext>
            </a:extLst>
          </p:cNvPr>
          <p:cNvSpPr/>
          <p:nvPr/>
        </p:nvSpPr>
        <p:spPr>
          <a:xfrm>
            <a:off x="720091" y="5892001"/>
            <a:ext cx="6151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hlinkClick r:id="rId7"/>
              </a:rPr>
              <a:t>http://cdata.tsherpa.co.kr/tsherpa/MultiMedia/Flash/2020/curri/index.html?flashxmlnum=soboro2&amp;classa=A8-C1-62-KK-KA-02-03-04-0-0-0-0&amp;classno=AA_SAMPLE/nproto_sample/DA/nproto_cmn_914.html</a:t>
            </a:r>
            <a:r>
              <a:rPr lang="ko-KR" altLang="en-US" dirty="0"/>
              <a:t> 문제</a:t>
            </a:r>
            <a:r>
              <a:rPr lang="en-US" altLang="ko-KR" dirty="0"/>
              <a:t>10</a:t>
            </a:r>
            <a:r>
              <a:rPr lang="ko-KR" altLang="en-US" dirty="0"/>
              <a:t>번</a:t>
            </a:r>
            <a:endParaRPr lang="en-US" altLang="ko-KR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0A2062DA-7466-4697-99FD-A8B26804D789}"/>
              </a:ext>
            </a:extLst>
          </p:cNvPr>
          <p:cNvGrpSpPr/>
          <p:nvPr/>
        </p:nvGrpSpPr>
        <p:grpSpPr>
          <a:xfrm>
            <a:off x="1385308" y="3633740"/>
            <a:ext cx="4518464" cy="1234842"/>
            <a:chOff x="880441" y="3632182"/>
            <a:chExt cx="4518464" cy="123484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60089268-7E77-4FE9-9E67-C2AC01D059CC}"/>
                </a:ext>
              </a:extLst>
            </p:cNvPr>
            <p:cNvGrpSpPr/>
            <p:nvPr/>
          </p:nvGrpSpPr>
          <p:grpSpPr>
            <a:xfrm>
              <a:off x="880441" y="3632182"/>
              <a:ext cx="4518464" cy="1234842"/>
              <a:chOff x="-86200" y="3381502"/>
              <a:chExt cx="4518464" cy="1234842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xmlns="" id="{7654CDA2-4F9B-4DA9-A967-585A2F7EE503}"/>
                  </a:ext>
                </a:extLst>
              </p:cNvPr>
              <p:cNvGrpSpPr/>
              <p:nvPr/>
            </p:nvGrpSpPr>
            <p:grpSpPr>
              <a:xfrm>
                <a:off x="-86200" y="3381502"/>
                <a:ext cx="4518463" cy="1234842"/>
                <a:chOff x="-183438" y="3596961"/>
                <a:chExt cx="4518463" cy="1234842"/>
              </a:xfrm>
            </p:grpSpPr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xmlns="" id="{037F3CE4-912B-4FF1-B9D5-7D42F950AD43}"/>
                    </a:ext>
                  </a:extLst>
                </p:cNvPr>
                <p:cNvSpPr/>
                <p:nvPr/>
              </p:nvSpPr>
              <p:spPr>
                <a:xfrm>
                  <a:off x="-183438" y="3896862"/>
                  <a:ext cx="4518463" cy="737724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6F21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직각 삼각형 55">
                  <a:extLst>
                    <a:ext uri="{FF2B5EF4-FFF2-40B4-BE49-F238E27FC236}">
                      <a16:creationId xmlns:a16="http://schemas.microsoft.com/office/drawing/2014/main" xmlns="" id="{E5B58674-2DAD-4ACC-A3C9-634BA91F6DE5}"/>
                    </a:ext>
                  </a:extLst>
                </p:cNvPr>
                <p:cNvSpPr/>
                <p:nvPr/>
              </p:nvSpPr>
              <p:spPr>
                <a:xfrm flipH="1" flipV="1">
                  <a:off x="3254039" y="4643696"/>
                  <a:ext cx="195359" cy="188107"/>
                </a:xfrm>
                <a:prstGeom prst="rtTriangle">
                  <a:avLst/>
                </a:prstGeom>
                <a:solidFill>
                  <a:srgbClr val="6F218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57" name="Picture 2">
                  <a:extLst>
                    <a:ext uri="{FF2B5EF4-FFF2-40B4-BE49-F238E27FC236}">
                      <a16:creationId xmlns:a16="http://schemas.microsoft.com/office/drawing/2014/main" xmlns="" id="{9BD2773A-3755-4060-B94F-40FCD1C16A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3" r="86080" b="78336"/>
                <a:stretch/>
              </p:blipFill>
              <p:spPr bwMode="auto">
                <a:xfrm>
                  <a:off x="92549" y="3596961"/>
                  <a:ext cx="851256" cy="2926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D8444AAF-4284-4BA0-A896-D81B166B6881}"/>
                  </a:ext>
                </a:extLst>
              </p:cNvPr>
              <p:cNvSpPr txBox="1"/>
              <p:nvPr/>
            </p:nvSpPr>
            <p:spPr>
              <a:xfrm>
                <a:off x="76934" y="3783903"/>
                <a:ext cx="43553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사다리꼴의 넓이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윗변＋아랫변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)×(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)÷2</a:t>
                </a:r>
              </a:p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(4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＋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6)×10÷2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50(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㎡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p:grpSp>
        <p:pic>
          <p:nvPicPr>
            <p:cNvPr id="52" name="Picture 4">
              <a:extLst>
                <a:ext uri="{FF2B5EF4-FFF2-40B4-BE49-F238E27FC236}">
                  <a16:creationId xmlns:a16="http://schemas.microsoft.com/office/drawing/2014/main" xmlns="" id="{1055EA90-202D-4347-8AC5-9E157C3C2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919" y="4158025"/>
              <a:ext cx="112154" cy="10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xmlns="" id="{85193C5B-07D9-4482-900E-4B9985447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91649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30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7D4925D-C258-4BB6-BFEC-072EDF54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195038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892072"/>
              </p:ext>
            </p:extLst>
          </p:nvPr>
        </p:nvGraphicFramePr>
        <p:xfrm>
          <a:off x="7020272" y="689281"/>
          <a:ext cx="2086863" cy="32990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기존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번은 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4,5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번에 넣고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1,2,3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 문제 신규 추가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발문 앞 </a:t>
                      </a:r>
                      <a:r>
                        <a:rPr lang="ko-KR" altLang="en-US" sz="1000" baseline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빈칸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 수정 있음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단위는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답박스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밖으로 빼기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버튼 팝업 내용 추가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미니 </a:t>
                      </a: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다음 슬라이드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확인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153D3CD-F0D9-44F9-9B1E-38FCB17A1A98}"/>
              </a:ext>
            </a:extLst>
          </p:cNvPr>
          <p:cNvSpPr/>
          <p:nvPr/>
        </p:nvSpPr>
        <p:spPr>
          <a:xfrm>
            <a:off x="58740" y="14825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2C61122-6802-47C0-B301-39B17E181676}"/>
              </a:ext>
            </a:extLst>
          </p:cNvPr>
          <p:cNvSpPr/>
          <p:nvPr/>
        </p:nvSpPr>
        <p:spPr>
          <a:xfrm>
            <a:off x="5794157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39A3899-839B-4546-B945-EF879C843EDB}"/>
              </a:ext>
            </a:extLst>
          </p:cNvPr>
          <p:cNvSpPr/>
          <p:nvPr/>
        </p:nvSpPr>
        <p:spPr>
          <a:xfrm>
            <a:off x="3796008" y="2431142"/>
            <a:ext cx="38824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lang="ko-KR" altLang="en-US" sz="18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8E79254-C541-4BD8-8B5A-17BF81A06BDA}"/>
              </a:ext>
            </a:extLst>
          </p:cNvPr>
          <p:cNvSpPr/>
          <p:nvPr/>
        </p:nvSpPr>
        <p:spPr>
          <a:xfrm>
            <a:off x="3203339" y="2368292"/>
            <a:ext cx="1031470" cy="463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727093-75E0-4610-9479-944848203D1E}"/>
              </a:ext>
            </a:extLst>
          </p:cNvPr>
          <p:cNvSpPr txBox="1"/>
          <p:nvPr/>
        </p:nvSpPr>
        <p:spPr>
          <a:xfrm>
            <a:off x="3320007" y="2398093"/>
            <a:ext cx="512862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xmlns="" id="{13604D70-A0E2-4C7A-BCDD-D5E24467C966}"/>
              </a:ext>
            </a:extLst>
          </p:cNvPr>
          <p:cNvSpPr txBox="1"/>
          <p:nvPr/>
        </p:nvSpPr>
        <p:spPr>
          <a:xfrm>
            <a:off x="3320008" y="2403287"/>
            <a:ext cx="512862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xmlns="" id="{0C522BD7-B0D7-447A-ABCB-C61858EF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08920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17FC8D34-F689-4BB8-B5DD-3EE24076801C}"/>
              </a:ext>
            </a:extLst>
          </p:cNvPr>
          <p:cNvSpPr/>
          <p:nvPr/>
        </p:nvSpPr>
        <p:spPr>
          <a:xfrm>
            <a:off x="3132750" y="222093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67A05F2-72B3-4813-A907-E18E99968550}"/>
              </a:ext>
            </a:extLst>
          </p:cNvPr>
          <p:cNvSpPr/>
          <p:nvPr/>
        </p:nvSpPr>
        <p:spPr>
          <a:xfrm>
            <a:off x="4790706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xmlns="" id="{45ED6B57-C221-471E-B5C8-F5EAC436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9" y="4927703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B83DC5D-8ABF-4EA7-9536-C6146E632BD8}"/>
              </a:ext>
            </a:extLst>
          </p:cNvPr>
          <p:cNvSpPr/>
          <p:nvPr/>
        </p:nvSpPr>
        <p:spPr>
          <a:xfrm>
            <a:off x="4738724" y="47971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75084B2-B03D-4B42-9F64-180274358C0B}"/>
              </a:ext>
            </a:extLst>
          </p:cNvPr>
          <p:cNvSpPr/>
          <p:nvPr/>
        </p:nvSpPr>
        <p:spPr>
          <a:xfrm>
            <a:off x="3766204" y="1358099"/>
            <a:ext cx="403688" cy="343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831BA766-024F-40DC-8A07-275CE5DCE893}"/>
              </a:ext>
            </a:extLst>
          </p:cNvPr>
          <p:cNvSpPr/>
          <p:nvPr/>
        </p:nvSpPr>
        <p:spPr>
          <a:xfrm>
            <a:off x="3617072" y="1482586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347AEB23-DCC4-4610-A8D5-5BFEA7A4F8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5"/>
          <a:stretch/>
        </p:blipFill>
        <p:spPr>
          <a:xfrm>
            <a:off x="3851919" y="1346549"/>
            <a:ext cx="330224" cy="34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16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7D4925D-C258-4BB6-BFEC-072EDF54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4" y="1016732"/>
            <a:ext cx="6634120" cy="4195038"/>
          </a:xfrm>
          <a:prstGeom prst="rect">
            <a:avLst/>
          </a:prstGeom>
        </p:spPr>
      </p:pic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4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suh_0501_06_1213_401_1.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html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54CFEF0-7D53-4D04-A22E-DDA135539E4E}"/>
              </a:ext>
            </a:extLst>
          </p:cNvPr>
          <p:cNvSpPr/>
          <p:nvPr/>
        </p:nvSpPr>
        <p:spPr>
          <a:xfrm>
            <a:off x="207872" y="1358099"/>
            <a:ext cx="403688" cy="468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BEBB4BA7-7E6A-4D0C-A2EC-1DEC0BDB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952" y="1617263"/>
            <a:ext cx="30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1605600-38D8-4D79-8521-CABF690FD574}"/>
              </a:ext>
            </a:extLst>
          </p:cNvPr>
          <p:cNvSpPr/>
          <p:nvPr/>
        </p:nvSpPr>
        <p:spPr>
          <a:xfrm>
            <a:off x="5846139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39A3899-839B-4546-B945-EF879C843EDB}"/>
              </a:ext>
            </a:extLst>
          </p:cNvPr>
          <p:cNvSpPr/>
          <p:nvPr/>
        </p:nvSpPr>
        <p:spPr>
          <a:xfrm>
            <a:off x="3796008" y="2431142"/>
            <a:ext cx="38824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endParaRPr lang="ko-KR" altLang="en-US" sz="18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8E79254-C541-4BD8-8B5A-17BF81A06BDA}"/>
              </a:ext>
            </a:extLst>
          </p:cNvPr>
          <p:cNvSpPr/>
          <p:nvPr/>
        </p:nvSpPr>
        <p:spPr>
          <a:xfrm>
            <a:off x="3203339" y="2368292"/>
            <a:ext cx="1031470" cy="463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727093-75E0-4610-9479-944848203D1E}"/>
              </a:ext>
            </a:extLst>
          </p:cNvPr>
          <p:cNvSpPr txBox="1"/>
          <p:nvPr/>
        </p:nvSpPr>
        <p:spPr>
          <a:xfrm>
            <a:off x="3339057" y="2398093"/>
            <a:ext cx="512862" cy="405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xmlns="" id="{13604D70-A0E2-4C7A-BCDD-D5E24467C966}"/>
              </a:ext>
            </a:extLst>
          </p:cNvPr>
          <p:cNvSpPr txBox="1"/>
          <p:nvPr/>
        </p:nvSpPr>
        <p:spPr>
          <a:xfrm>
            <a:off x="3339058" y="2403287"/>
            <a:ext cx="512862" cy="3439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xmlns="" id="{0C522BD7-B0D7-447A-ABCB-C61858EF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08920"/>
            <a:ext cx="245222" cy="24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67A05F2-72B3-4813-A907-E18E99968550}"/>
              </a:ext>
            </a:extLst>
          </p:cNvPr>
          <p:cNvSpPr/>
          <p:nvPr/>
        </p:nvSpPr>
        <p:spPr>
          <a:xfrm>
            <a:off x="4790706" y="4906691"/>
            <a:ext cx="1025354" cy="37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xmlns="" id="{45ED6B57-C221-471E-B5C8-F5EAC436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9" y="4927703"/>
            <a:ext cx="985838" cy="3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75084B2-B03D-4B42-9F64-180274358C0B}"/>
              </a:ext>
            </a:extLst>
          </p:cNvPr>
          <p:cNvSpPr/>
          <p:nvPr/>
        </p:nvSpPr>
        <p:spPr>
          <a:xfrm>
            <a:off x="3766204" y="1358099"/>
            <a:ext cx="403688" cy="343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347AEB23-DCC4-4610-A8D5-5BFEA7A4F8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5"/>
          <a:stretch/>
        </p:blipFill>
        <p:spPr>
          <a:xfrm>
            <a:off x="3851919" y="1346549"/>
            <a:ext cx="330224" cy="343913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09BD79AB-8513-475D-B127-15CC5BAC8912}"/>
              </a:ext>
            </a:extLst>
          </p:cNvPr>
          <p:cNvGrpSpPr/>
          <p:nvPr/>
        </p:nvGrpSpPr>
        <p:grpSpPr>
          <a:xfrm>
            <a:off x="1385308" y="3045157"/>
            <a:ext cx="4518463" cy="1823425"/>
            <a:chOff x="-183438" y="3008378"/>
            <a:chExt cx="4518463" cy="182342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xmlns="" id="{0BE279A2-95D2-47BC-AE81-D94022683CC2}"/>
                </a:ext>
              </a:extLst>
            </p:cNvPr>
            <p:cNvSpPr/>
            <p:nvPr/>
          </p:nvSpPr>
          <p:spPr>
            <a:xfrm>
              <a:off x="-183438" y="3316596"/>
              <a:ext cx="4518463" cy="131799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F21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xmlns="" id="{CA76ECB8-FEC0-4442-B00B-DC3D8571C113}"/>
                </a:ext>
              </a:extLst>
            </p:cNvPr>
            <p:cNvSpPr/>
            <p:nvPr/>
          </p:nvSpPr>
          <p:spPr>
            <a:xfrm flipH="1" flipV="1">
              <a:off x="3254039" y="4643696"/>
              <a:ext cx="195359" cy="188107"/>
            </a:xfrm>
            <a:prstGeom prst="rtTriangle">
              <a:avLst/>
            </a:prstGeom>
            <a:solidFill>
              <a:srgbClr val="6F218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xmlns="" id="{851A97A7-AEB3-41FF-8246-A575F02EDC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3" r="86080" b="78336"/>
            <a:stretch/>
          </p:blipFill>
          <p:spPr bwMode="auto">
            <a:xfrm>
              <a:off x="92549" y="3008378"/>
              <a:ext cx="851256" cy="29260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4203FE4-95C6-4C25-AD77-1647D4876EC6}"/>
              </a:ext>
            </a:extLst>
          </p:cNvPr>
          <p:cNvSpPr txBox="1"/>
          <p:nvPr/>
        </p:nvSpPr>
        <p:spPr>
          <a:xfrm>
            <a:off x="1548442" y="3358775"/>
            <a:ext cx="4355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사다리꼴의 넓이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윗변＋아랫변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)×(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)÷2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□＋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5)×8÷2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㎡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□＋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5)×4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㎡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⇔□＋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60÷4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⇔□＝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xmlns="" id="{901AEDC2-0123-413C-A1B6-05E7A3DB4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86" y="3482217"/>
            <a:ext cx="112154" cy="100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xmlns="" id="{730A53E1-222D-425D-B7F0-2F5AFAA7A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53982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풀이 확인 클릭 시 나타나는 화면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&gt;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62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0556ED2-93F9-4EA2-A045-715F5E1C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4" y="1007731"/>
            <a:ext cx="6607459" cy="4322551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18571" y="944724"/>
            <a:ext cx="6689372" cy="4428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81144" y="835185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061450" y="973956"/>
            <a:ext cx="828092" cy="234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912318" y="10429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7020272" y="689281"/>
          <a:ext cx="2086863" cy="2841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이런 활동을 할 수 있어요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게이트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F7D9C77F-B923-4F0B-AE19-15981D395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xmlns="" id="{7722BDDD-5C5C-493B-B2CC-8BD3BF3CD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6" name="직사각형 21">
            <a:extLst>
              <a:ext uri="{FF2B5EF4-FFF2-40B4-BE49-F238E27FC236}">
                <a16:creationId xmlns:a16="http://schemas.microsoft.com/office/drawing/2014/main" xmlns="" id="{3844C219-F858-4D09-9DDA-71573CACF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suh_0501_06_1213_501_1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xmlns="" id="{7573CF68-7430-4DE7-946B-E171D0426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</p:spTree>
    <p:extLst>
      <p:ext uri="{BB962C8B-B14F-4D97-AF65-F5344CB8AC3E}">
        <p14:creationId xmlns:p14="http://schemas.microsoft.com/office/powerpoint/2010/main" val="1736296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36DA363-C4BC-4192-87CC-01E0136B4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16" t="-11995" r="-1"/>
          <a:stretch/>
        </p:blipFill>
        <p:spPr>
          <a:xfrm>
            <a:off x="1547177" y="1219312"/>
            <a:ext cx="5164953" cy="5539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962E1ED-7340-4A55-A2EE-CEC2777F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75" y="1648914"/>
            <a:ext cx="5684829" cy="1561019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58722"/>
              </p:ext>
            </p:extLst>
          </p:nvPr>
        </p:nvGraphicFramePr>
        <p:xfrm>
          <a:off x="7020272" y="689281"/>
          <a:ext cx="2086863" cy="26894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활동</a:t>
                      </a: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+ </a:t>
                      </a:r>
                      <a:r>
                        <a:rPr kumimoji="0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페이지 참고하여 디자인 수정</a:t>
                      </a: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33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활동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  <a:r>
                        <a:rPr lang="en-US" altLang="ko-KR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추가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방법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숫자</a:t>
                      </a:r>
                      <a:r>
                        <a:rPr lang="en-US" altLang="ko-KR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약물 디자인 수정</a:t>
                      </a:r>
                      <a:endParaRPr lang="en-US" altLang="ko-KR" sz="1000" baseline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75200" y="5841268"/>
            <a:ext cx="5164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4"/>
              </a:rPr>
              <a:t>https://cdata2.tsherpa.co.kr/tsherpa/MultiMedia/Flash/2020/curri/index_jr.html?flashxmlnum=yuni4856&amp;classa=A8-C1-31-MM-MM-04-06-02-0-0-0-0&amp;classno=MM_31_04/suh_0301_05_0002/suh_0301_05_0002_501_1.html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9E134C0-42B2-4642-8ED0-1688428E86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292"/>
          <a:stretch/>
        </p:blipFill>
        <p:spPr>
          <a:xfrm>
            <a:off x="74912" y="705729"/>
            <a:ext cx="6899131" cy="55399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616FBC8-A446-4FC5-BF0E-6C7BAB68DE42}"/>
              </a:ext>
            </a:extLst>
          </p:cNvPr>
          <p:cNvSpPr/>
          <p:nvPr/>
        </p:nvSpPr>
        <p:spPr bwMode="auto">
          <a:xfrm>
            <a:off x="775200" y="867749"/>
            <a:ext cx="5849028" cy="325185"/>
          </a:xfrm>
          <a:prstGeom prst="rect">
            <a:avLst/>
          </a:prstGeom>
          <a:solidFill>
            <a:srgbClr val="F6E7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835D4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합이 더 큰 수를 찾는 놀이를 해 봅시다</a:t>
            </a:r>
            <a:r>
              <a:rPr kumimoji="1" lang="en-US" altLang="ko-KR" sz="1800" b="1" i="0" u="none" strike="noStrike" cap="none" normalizeH="0" baseline="0" dirty="0">
                <a:ln>
                  <a:noFill/>
                </a:ln>
                <a:solidFill>
                  <a:srgbClr val="835D4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rgbClr val="835D4C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0E8214E3-2714-4761-972B-6DCD27701183}"/>
              </a:ext>
            </a:extLst>
          </p:cNvPr>
          <p:cNvGrpSpPr/>
          <p:nvPr/>
        </p:nvGrpSpPr>
        <p:grpSpPr>
          <a:xfrm>
            <a:off x="332716" y="1351879"/>
            <a:ext cx="1545547" cy="385073"/>
            <a:chOff x="846589" y="4373726"/>
            <a:chExt cx="1545547" cy="385073"/>
          </a:xfrm>
        </p:grpSpPr>
        <p:pic>
          <p:nvPicPr>
            <p:cNvPr id="35" name="Picture 3">
              <a:extLst>
                <a:ext uri="{FF2B5EF4-FFF2-40B4-BE49-F238E27FC236}">
                  <a16:creationId xmlns:a16="http://schemas.microsoft.com/office/drawing/2014/main" xmlns="" id="{7B4B6E3C-7FB2-480E-AF86-888D45507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89" y="4373726"/>
              <a:ext cx="1439091" cy="371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43">
              <a:extLst>
                <a:ext uri="{FF2B5EF4-FFF2-40B4-BE49-F238E27FC236}">
                  <a16:creationId xmlns:a16="http://schemas.microsoft.com/office/drawing/2014/main" xmlns="" id="{ADCB5BEB-0676-46AA-A2A0-14A93AA7E44B}"/>
                </a:ext>
              </a:extLst>
            </p:cNvPr>
            <p:cNvSpPr txBox="1"/>
            <p:nvPr/>
          </p:nvSpPr>
          <p:spPr>
            <a:xfrm>
              <a:off x="1151620" y="4374078"/>
              <a:ext cx="1240516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just"/>
              <a:r>
                <a:rPr lang="ko-KR" altLang="en-US" sz="1900" b="1" spc="-15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활동 방법</a:t>
              </a:r>
              <a:endParaRPr lang="en-US" altLang="ko-KR" sz="1900" b="1" spc="-1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AAEEB54-B963-4C5C-A2D2-7A3172A27668}"/>
              </a:ext>
            </a:extLst>
          </p:cNvPr>
          <p:cNvSpPr/>
          <p:nvPr/>
        </p:nvSpPr>
        <p:spPr bwMode="auto">
          <a:xfrm>
            <a:off x="777135" y="867749"/>
            <a:ext cx="5849028" cy="391978"/>
          </a:xfrm>
          <a:prstGeom prst="rect">
            <a:avLst/>
          </a:prstGeom>
          <a:solidFill>
            <a:srgbClr val="F6E7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srgbClr val="835D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큰 사다리꼴을 같은 넓이의 도형으로 나누어 봅시다</a:t>
            </a:r>
            <a:r>
              <a:rPr lang="en-US" altLang="ko-KR" sz="1800" b="1" dirty="0">
                <a:solidFill>
                  <a:srgbClr val="835D4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1" lang="ko-KR" altLang="en-US" sz="1800" b="1" i="0" u="none" strike="noStrike" cap="none" normalizeH="0" baseline="0" dirty="0">
              <a:ln>
                <a:noFill/>
              </a:ln>
              <a:solidFill>
                <a:srgbClr val="835D4C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43">
            <a:extLst>
              <a:ext uri="{FF2B5EF4-FFF2-40B4-BE49-F238E27FC236}">
                <a16:creationId xmlns:a16="http://schemas.microsoft.com/office/drawing/2014/main" xmlns="" id="{040DDB1D-DEE2-4FFF-B959-8DBE9BBFF144}"/>
              </a:ext>
            </a:extLst>
          </p:cNvPr>
          <p:cNvSpPr txBox="1"/>
          <p:nvPr/>
        </p:nvSpPr>
        <p:spPr>
          <a:xfrm>
            <a:off x="775200" y="3276726"/>
            <a:ext cx="6180838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윗변의 길이가 </a:t>
            </a:r>
            <a:r>
              <a:rPr lang="en-US" altLang="ko-KR" sz="1700" dirty="0" smtClean="0">
                <a:latin typeface="맑은 고딕" pitchFamily="50" charset="-127"/>
                <a:ea typeface="맑은 고딕" pitchFamily="50" charset="-127"/>
              </a:rPr>
              <a:t>5 cm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700" dirty="0" err="1">
                <a:latin typeface="맑은 고딕" pitchFamily="50" charset="-127"/>
                <a:ea typeface="맑은 고딕" pitchFamily="50" charset="-127"/>
              </a:rPr>
              <a:t>아랫변의</a:t>
            </a: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 길이가 </a:t>
            </a:r>
            <a:r>
              <a:rPr lang="en-US" altLang="ko-KR" sz="1700" dirty="0" smtClean="0">
                <a:latin typeface="맑은 고딕" pitchFamily="50" charset="-127"/>
                <a:ea typeface="맑은 고딕" pitchFamily="50" charset="-127"/>
              </a:rPr>
              <a:t>7 cm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높이가 </a:t>
            </a:r>
            <a:r>
              <a:rPr lang="en-US" altLang="ko-KR" sz="1700" dirty="0" smtClean="0">
                <a:latin typeface="맑은 고딕" pitchFamily="50" charset="-127"/>
                <a:ea typeface="맑은 고딕" pitchFamily="50" charset="-127"/>
              </a:rPr>
              <a:t>2 cm</a:t>
            </a: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7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사다리꼴 모양의 종이를 제시합니다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1" name="Picture 26">
            <a:extLst>
              <a:ext uri="{FF2B5EF4-FFF2-40B4-BE49-F238E27FC236}">
                <a16:creationId xmlns:a16="http://schemas.microsoft.com/office/drawing/2014/main" xmlns="" id="{2EC8A8D3-4E6A-4A9B-A18D-42A9F0545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2" y="3304332"/>
            <a:ext cx="272367" cy="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7">
            <a:extLst>
              <a:ext uri="{FF2B5EF4-FFF2-40B4-BE49-F238E27FC236}">
                <a16:creationId xmlns:a16="http://schemas.microsoft.com/office/drawing/2014/main" xmlns="" id="{B9102C20-FFB6-4FCC-90E1-930BD6FB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2" y="3925766"/>
            <a:ext cx="272367" cy="28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8">
            <a:extLst>
              <a:ext uri="{FF2B5EF4-FFF2-40B4-BE49-F238E27FC236}">
                <a16:creationId xmlns:a16="http://schemas.microsoft.com/office/drawing/2014/main" xmlns="" id="{65D48FC4-8C4F-4F76-8CB1-042510678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2" y="4575592"/>
            <a:ext cx="272367" cy="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3">
            <a:extLst>
              <a:ext uri="{FF2B5EF4-FFF2-40B4-BE49-F238E27FC236}">
                <a16:creationId xmlns:a16="http://schemas.microsoft.com/office/drawing/2014/main" xmlns="" id="{F53844B9-EE98-460A-9C39-1CDBA25627BD}"/>
              </a:ext>
            </a:extLst>
          </p:cNvPr>
          <p:cNvSpPr txBox="1"/>
          <p:nvPr/>
        </p:nvSpPr>
        <p:spPr>
          <a:xfrm>
            <a:off x="753109" y="3906403"/>
            <a:ext cx="6462164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이 종이를 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명이 똑같은 넓이로 나누어 가질 수 있는 방법을 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7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이야기해 봅니다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xmlns="" id="{8F8211EA-8C82-4140-944E-774951FFEC10}"/>
              </a:ext>
            </a:extLst>
          </p:cNvPr>
          <p:cNvSpPr txBox="1"/>
          <p:nvPr/>
        </p:nvSpPr>
        <p:spPr>
          <a:xfrm>
            <a:off x="775200" y="4565102"/>
            <a:ext cx="6462164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나의 해결 방법과 친구들의 해결 방법을 비교해 본다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xmlns="" id="{AA792061-D4C9-448A-A2E3-174EDFFF6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5-1</a:t>
            </a: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xmlns="" id="{3D87C0C2-39F9-494F-9F88-6CD6A0F87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33375"/>
            <a:ext cx="2705105" cy="284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kumimoji="0" lang="ko-KR" altLang="en-US" sz="10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45" name="직사각형 21">
            <a:extLst>
              <a:ext uri="{FF2B5EF4-FFF2-40B4-BE49-F238E27FC236}">
                <a16:creationId xmlns:a16="http://schemas.microsoft.com/office/drawing/2014/main" xmlns="" id="{9656915A-46E6-4FDA-AB12-8649150E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suh_0501_06_1213_501_1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xmlns="" id="{201EACF3-DAE2-45AC-8642-A85E67D38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28588"/>
            <a:ext cx="20875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29" name="TextBox 43">
            <a:extLst>
              <a:ext uri="{FF2B5EF4-FFF2-40B4-BE49-F238E27FC236}">
                <a16:creationId xmlns:a16="http://schemas.microsoft.com/office/drawing/2014/main" xmlns="" id="{C4C85DE0-7C63-4A76-8310-B2FEB8992476}"/>
              </a:ext>
            </a:extLst>
          </p:cNvPr>
          <p:cNvSpPr txBox="1"/>
          <p:nvPr/>
        </p:nvSpPr>
        <p:spPr>
          <a:xfrm>
            <a:off x="775200" y="4981564"/>
            <a:ext cx="6244356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종이를 나누어 가지는 인원을 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, 3</a:t>
            </a: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, 6</a:t>
            </a:r>
            <a:r>
              <a:rPr lang="ko-KR" altLang="en-US" sz="1700" dirty="0">
                <a:latin typeface="맑은 고딕" pitchFamily="50" charset="-127"/>
                <a:ea typeface="맑은 고딕" pitchFamily="50" charset="-127"/>
              </a:rPr>
              <a:t>명으로 바꾸어 해결 방법을 찾아봅니다</a:t>
            </a:r>
            <a:r>
              <a:rPr lang="en-US" altLang="ko-KR" sz="17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746DB4D-DF96-427B-A58E-3DACADE6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2" y="4992054"/>
            <a:ext cx="272367" cy="26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55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063FD67-18E6-4E8E-8F26-3D66FAE1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113235"/>
            <a:ext cx="6564128" cy="4620021"/>
          </a:xfrm>
          <a:prstGeom prst="rect">
            <a:avLst/>
          </a:prstGeom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개발물의 그림을 최대한 크게 넣어주세요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57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8C94A24-C319-42F2-B745-1DF0DBDE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179010"/>
            <a:ext cx="6576355" cy="4041670"/>
          </a:xfrm>
          <a:prstGeom prst="rect">
            <a:avLst/>
          </a:prstGeom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graphicFrame>
        <p:nvGraphicFramePr>
          <p:cNvPr id="27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392"/>
              </p:ext>
            </p:extLst>
          </p:nvPr>
        </p:nvGraphicFramePr>
        <p:xfrm>
          <a:off x="6984268" y="692696"/>
          <a:ext cx="2086863" cy="31466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이번 시간에는 무엇을 배울까요 페이지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준비물 약물 및 팝업박스 디자인 수정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 참고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173182" y="1128681"/>
            <a:ext cx="6703073" cy="413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06192" y="98736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576" y="587727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hlinkClick r:id="rId3"/>
              </a:rPr>
              <a:t>http://cdata.tsherpa.co.kr/tsherpa/MultiMedia/Flash/2020/curri/index.html?flashxmlnum=llbless208&amp;classa=A8-C1-22-WI-WI-03-04-02-0-0-0-0&amp;classno=WI_22_03/win_0202_0402_0004/win_0202_0402_0004_103.html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2F548C5-1399-4EFF-8F7A-8FC8ED8473E4}"/>
              </a:ext>
            </a:extLst>
          </p:cNvPr>
          <p:cNvSpPr/>
          <p:nvPr/>
        </p:nvSpPr>
        <p:spPr>
          <a:xfrm>
            <a:off x="173182" y="4724029"/>
            <a:ext cx="6536363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A770E027-CD33-4D4C-8529-92475B3961CA}"/>
              </a:ext>
            </a:extLst>
          </p:cNvPr>
          <p:cNvSpPr/>
          <p:nvPr/>
        </p:nvSpPr>
        <p:spPr>
          <a:xfrm>
            <a:off x="252019" y="4504951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39">
            <a:extLst>
              <a:ext uri="{FF2B5EF4-FFF2-40B4-BE49-F238E27FC236}">
                <a16:creationId xmlns:a16="http://schemas.microsoft.com/office/drawing/2014/main" xmlns="" id="{E54FB957-CD98-439F-A424-D952BBB0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07" y="4176741"/>
            <a:ext cx="845445" cy="89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DF5F63D3-0F8A-44DF-944C-5F6B5D751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7" y="3124166"/>
            <a:ext cx="198310" cy="21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D48C7B0-9696-4979-A384-EB0FFBE3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56103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497506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그림 보기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519772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275621" y="180882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26132" y="123965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54248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5789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8"/>
            <a:ext cx="978253" cy="435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54248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906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EB3F6A8-587A-4476-B7FF-CE646F17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07538"/>
          </a:xfrm>
          <a:prstGeom prst="rect">
            <a:avLst/>
          </a:prstGeom>
        </p:spPr>
      </p:pic>
      <p:graphicFrame>
        <p:nvGraphicFramePr>
          <p:cNvPr id="4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79436"/>
              </p:ext>
            </p:extLst>
          </p:nvPr>
        </p:nvGraphicFramePr>
        <p:xfrm>
          <a:off x="6984268" y="692696"/>
          <a:ext cx="2086863" cy="35428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예 약물 사용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처음부터 나타나지 않음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정답 칸 클릭 시 나타남</a:t>
                      </a: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54248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5789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9"/>
            <a:ext cx="978253" cy="291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54248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E8BA968-7497-47D5-BF53-0BB75F00989E}"/>
              </a:ext>
            </a:extLst>
          </p:cNvPr>
          <p:cNvSpPr/>
          <p:nvPr/>
        </p:nvSpPr>
        <p:spPr>
          <a:xfrm>
            <a:off x="890599" y="3784743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F15C7517-DED8-4511-B46A-6D5FE0CB92D8}"/>
              </a:ext>
            </a:extLst>
          </p:cNvPr>
          <p:cNvSpPr/>
          <p:nvPr/>
        </p:nvSpPr>
        <p:spPr>
          <a:xfrm>
            <a:off x="725001" y="364936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FFBE4841-DC31-4A0C-9C7D-19BFFE15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3829735"/>
            <a:ext cx="309785" cy="2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2519772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55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492FE34-E74F-413E-82F6-3895241F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98255"/>
            <a:ext cx="6576355" cy="4026991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483768" y="1808820"/>
            <a:ext cx="827857" cy="324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-109827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8921" y="2542485"/>
            <a:ext cx="21602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869" y="2578998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24127" y="4649349"/>
            <a:ext cx="978253" cy="327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614589" y="4539810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283" y="938150"/>
            <a:ext cx="328617" cy="37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55748" y="2542485"/>
            <a:ext cx="314012" cy="328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755575" y="5935342"/>
            <a:ext cx="4968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https://cdata2.tsherpa.co.kr/tsherpa/MultiMedia/Flash/2020/curri/index.html?flashxmlnum=yuni4856&amp;classa=A8-C1-31-MM-MM-04-04-02-0-0-0-0&amp;classno=MM_31_04/suh_0301_03_1213/suh_0301_03_1213_201_1.html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9CC6D2C-794B-449A-9536-72912C9A2F72}"/>
              </a:ext>
            </a:extLst>
          </p:cNvPr>
          <p:cNvSpPr/>
          <p:nvPr/>
        </p:nvSpPr>
        <p:spPr>
          <a:xfrm>
            <a:off x="179524" y="3358884"/>
            <a:ext cx="376762" cy="362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0D70C7BE-1CF5-46FB-A66B-19B47ED2337F}"/>
              </a:ext>
            </a:extLst>
          </p:cNvPr>
          <p:cNvSpPr/>
          <p:nvPr/>
        </p:nvSpPr>
        <p:spPr>
          <a:xfrm>
            <a:off x="33472" y="3395397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5E5AB4AB-AABE-4F2D-96CD-69EC0591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0" y="3395810"/>
            <a:ext cx="358808" cy="28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7" name="Group 56">
            <a:extLst>
              <a:ext uri="{FF2B5EF4-FFF2-40B4-BE49-F238E27FC236}">
                <a16:creationId xmlns:a16="http://schemas.microsoft.com/office/drawing/2014/main" xmlns="" id="{81269A63-78AC-486C-AF69-E30861AA4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44603"/>
              </p:ext>
            </p:extLst>
          </p:nvPr>
        </p:nvGraphicFramePr>
        <p:xfrm>
          <a:off x="6984268" y="692696"/>
          <a:ext cx="2086863" cy="3238099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소발문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앞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 약물 디자인 수정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정답확인 버튼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정답 가리기로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토글됨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3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460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23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546DE3A-D9F9-4FEE-A2BA-6E5C1BCE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" y="843530"/>
            <a:ext cx="6895313" cy="4259432"/>
          </a:xfrm>
          <a:prstGeom prst="rect">
            <a:avLst/>
          </a:prstGeom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28600" marR="0" lvl="0" indent="-22860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6213" marR="0" lvl="0" indent="-176213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6213" marR="0" lvl="0" indent="-176213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BB9F1E65-E131-4588-849F-C061E3902C75}"/>
              </a:ext>
            </a:extLst>
          </p:cNvPr>
          <p:cNvSpPr/>
          <p:nvPr/>
        </p:nvSpPr>
        <p:spPr>
          <a:xfrm>
            <a:off x="4031940" y="237554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xmlns="" id="{431B6389-E24C-4672-BA4A-805337C1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392" y="940797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789DFDDA-BD20-4888-A4F9-712DFD204A34}"/>
              </a:ext>
            </a:extLst>
          </p:cNvPr>
          <p:cNvSpPr/>
          <p:nvPr/>
        </p:nvSpPr>
        <p:spPr>
          <a:xfrm>
            <a:off x="-184827" y="855069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580077D-42A9-4306-BABD-463879758F91}"/>
              </a:ext>
            </a:extLst>
          </p:cNvPr>
          <p:cNvSpPr/>
          <p:nvPr/>
        </p:nvSpPr>
        <p:spPr>
          <a:xfrm>
            <a:off x="81997" y="2266003"/>
            <a:ext cx="6886186" cy="2836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2BB1B140-B5C7-4D1A-BC30-FE30BA9924AD}"/>
              </a:ext>
            </a:extLst>
          </p:cNvPr>
          <p:cNvSpPr/>
          <p:nvPr/>
        </p:nvSpPr>
        <p:spPr>
          <a:xfrm>
            <a:off x="-55979" y="2156464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B8806DE4-68E0-429D-A86D-A80203D9CB2F}"/>
              </a:ext>
            </a:extLst>
          </p:cNvPr>
          <p:cNvSpPr/>
          <p:nvPr/>
        </p:nvSpPr>
        <p:spPr>
          <a:xfrm>
            <a:off x="-156696" y="898255"/>
            <a:ext cx="365703" cy="450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3625E44-4CC1-4BD0-B23D-4DAF001F5095}"/>
              </a:ext>
            </a:extLst>
          </p:cNvPr>
          <p:cNvSpPr/>
          <p:nvPr/>
        </p:nvSpPr>
        <p:spPr>
          <a:xfrm>
            <a:off x="705938" y="5874963"/>
            <a:ext cx="6255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https://cdata2.tsherpa.co.kr/tsherpa/MultiMedia/Flash/2020/curri/index.html?flashxmlnum=yuni4856&amp;classa=A8-C1-41-MM-MM-04-03-03-0-0-0-0&amp;classno=MM_41_04/suh_0401_02_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0006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/suh_0401_02_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0006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  <a:hlinkClick r:id="rId4"/>
              </a:rPr>
              <a:t>_201_2.html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itchFamily="50" charset="-127"/>
                <a:ea typeface="굴림" charset="-127"/>
                <a:cs typeface="+mn-cs"/>
              </a:rPr>
              <a:t> 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2F49D7DE-37A2-42D8-AD6B-C9ACB32ABA0F}"/>
              </a:ext>
            </a:extLst>
          </p:cNvPr>
          <p:cNvSpPr/>
          <p:nvPr/>
        </p:nvSpPr>
        <p:spPr>
          <a:xfrm>
            <a:off x="594736" y="28169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aphicFrame>
        <p:nvGraphicFramePr>
          <p:cNvPr id="61" name="Group 56">
            <a:extLst>
              <a:ext uri="{FF2B5EF4-FFF2-40B4-BE49-F238E27FC236}">
                <a16:creationId xmlns:a16="http://schemas.microsoft.com/office/drawing/2014/main" xmlns="" id="{9CABF2F5-5446-466F-A23D-846E25716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127930"/>
              </p:ext>
            </p:extLst>
          </p:nvPr>
        </p:nvGraphicFramePr>
        <p:xfrm>
          <a:off x="6984268" y="692696"/>
          <a:ext cx="2086863" cy="3603815"/>
        </p:xfrm>
        <a:graphic>
          <a:graphicData uri="http://schemas.openxmlformats.org/drawingml/2006/table">
            <a:tbl>
              <a:tblPr/>
              <a:tblGrid>
                <a:gridCol w="208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8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4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수정사항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856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대발문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앞 연필 아이콘 추가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개념정리박스 디자인 수정</a:t>
                      </a:r>
                      <a:endParaRPr lang="en-US" altLang="ko-KR" sz="1000" kern="1200" dirty="0">
                        <a:solidFill>
                          <a:srgbClr val="FF0000"/>
                        </a:solidFill>
                        <a:latin typeface="+mn-lt"/>
                        <a:ea typeface="나눔고딕"/>
                        <a:cs typeface="+mn-cs"/>
                      </a:endParaRPr>
                    </a:p>
                    <a:p>
                      <a:pPr lvl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FF0000"/>
                          </a:solidFill>
                          <a:latin typeface="+mn-lt"/>
                          <a:ea typeface="나눔고딕"/>
                          <a:cs typeface="+mn-cs"/>
                        </a:rPr>
                        <a:t>비고 참고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개념정리 빈칸 디자인 수정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마우스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ea typeface="나눔고딕"/>
                        </a:rPr>
                        <a:t>갖다대면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번째 디자인 되게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a typeface="나눔고딕"/>
                        </a:rPr>
                        <a:t>) –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ea typeface="나눔고딕"/>
                        </a:rPr>
                        <a:t>비고 참고</a:t>
                      </a:r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  <a:p>
                      <a:endParaRPr lang="ko-KR" altLang="en-US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R" sz="1000" dirty="0">
                        <a:solidFill>
                          <a:srgbClr val="FF0000"/>
                        </a:solidFill>
                        <a:ea typeface="나눔고딕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7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3" marR="91443" marT="45742" marB="4574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3A06C3C-7BE8-41D1-A7E2-178E95C49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666" y="3330964"/>
            <a:ext cx="710193" cy="4250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47CD270-0B0E-407E-9244-83AA139AD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436" y="3341331"/>
            <a:ext cx="689458" cy="404344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xmlns="" id="{E08FA633-AA07-4438-8A52-F53877D86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5-1	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xmlns="" id="{FD00F28C-728D-4C2A-A2F8-D08FC4717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다각형의 둘레와 넓이</a:t>
            </a:r>
          </a:p>
        </p:txBody>
      </p:sp>
      <p:sp>
        <p:nvSpPr>
          <p:cNvPr id="34" name="직사각형 21">
            <a:extLst>
              <a:ext uri="{FF2B5EF4-FFF2-40B4-BE49-F238E27FC236}">
                <a16:creationId xmlns:a16="http://schemas.microsoft.com/office/drawing/2014/main" xmlns="" id="{4CFDB18F-2C14-4662-8C91-C8B0C9600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suh_0501_06_1213_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xmlns="" id="{1A59D309-FCBB-4C47-98F7-8D7154C3B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1213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사다리꼴의 넓이를 구해 볼까요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93510431-D868-422D-B7D2-5BAF59E5F8C6}"/>
              </a:ext>
            </a:extLst>
          </p:cNvPr>
          <p:cNvSpPr/>
          <p:nvPr/>
        </p:nvSpPr>
        <p:spPr>
          <a:xfrm>
            <a:off x="2915816" y="2816932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FE26CD7-C1EF-4490-A4BE-F28364705324}"/>
              </a:ext>
            </a:extLst>
          </p:cNvPr>
          <p:cNvSpPr/>
          <p:nvPr/>
        </p:nvSpPr>
        <p:spPr>
          <a:xfrm>
            <a:off x="2519772" y="3249613"/>
            <a:ext cx="222404" cy="21907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00011"/>
      </p:ext>
    </p:extLst>
  </p:cSld>
  <p:clrMapOvr>
    <a:masterClrMapping/>
  </p:clrMapOvr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40118</TotalTime>
  <Words>2362</Words>
  <Application>Microsoft Office PowerPoint</Application>
  <PresentationFormat>화면 슬라이드 쇼(4:3)</PresentationFormat>
  <Paragraphs>865</Paragraphs>
  <Slides>38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6330</cp:revision>
  <dcterms:created xsi:type="dcterms:W3CDTF">2008-07-15T12:19:11Z</dcterms:created>
  <dcterms:modified xsi:type="dcterms:W3CDTF">2022-03-24T02:11:45Z</dcterms:modified>
</cp:coreProperties>
</file>